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6" r:id="rId2"/>
    <p:sldId id="258" r:id="rId3"/>
    <p:sldId id="259" r:id="rId4"/>
    <p:sldId id="363" r:id="rId5"/>
    <p:sldId id="362" r:id="rId6"/>
    <p:sldId id="367" r:id="rId7"/>
    <p:sldId id="375" r:id="rId8"/>
    <p:sldId id="374" r:id="rId9"/>
    <p:sldId id="387" r:id="rId10"/>
    <p:sldId id="361" r:id="rId11"/>
    <p:sldId id="369" r:id="rId12"/>
    <p:sldId id="368" r:id="rId13"/>
    <p:sldId id="371" r:id="rId14"/>
    <p:sldId id="385" r:id="rId15"/>
    <p:sldId id="372" r:id="rId16"/>
    <p:sldId id="386" r:id="rId17"/>
    <p:sldId id="370" r:id="rId18"/>
    <p:sldId id="388" r:id="rId19"/>
    <p:sldId id="397" r:id="rId20"/>
    <p:sldId id="401" r:id="rId21"/>
    <p:sldId id="380" r:id="rId22"/>
    <p:sldId id="384" r:id="rId23"/>
    <p:sldId id="400" r:id="rId24"/>
    <p:sldId id="399" r:id="rId25"/>
    <p:sldId id="383" r:id="rId26"/>
    <p:sldId id="389" r:id="rId27"/>
    <p:sldId id="382" r:id="rId28"/>
    <p:sldId id="390" r:id="rId29"/>
    <p:sldId id="391" r:id="rId30"/>
    <p:sldId id="392" r:id="rId31"/>
    <p:sldId id="393" r:id="rId32"/>
    <p:sldId id="394" r:id="rId33"/>
    <p:sldId id="395" r:id="rId34"/>
    <p:sldId id="396" r:id="rId35"/>
    <p:sldId id="342" r:id="rId36"/>
    <p:sldId id="343" r:id="rId37"/>
    <p:sldId id="376" r:id="rId38"/>
    <p:sldId id="300" r:id="rId39"/>
    <p:sldId id="295" r:id="rId4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1" autoAdjust="0"/>
    <p:restoredTop sz="94061" autoAdjust="0"/>
  </p:normalViewPr>
  <p:slideViewPr>
    <p:cSldViewPr snapToGrid="0">
      <p:cViewPr varScale="1">
        <p:scale>
          <a:sx n="65" d="100"/>
          <a:sy n="65" d="100"/>
        </p:scale>
        <p:origin x="93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87EBE1-D609-4493-A1C2-F81601ACCE9B}" type="datetimeFigureOut">
              <a:rPr lang="ru-RU" smtClean="0"/>
              <a:t>26.11.2025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BB5015-A71D-4495-9F75-04443328B4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9249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0F3AF5-1C35-8334-51CB-F641C09FE2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0A2318AA-77B8-907A-E79C-14EEE469ECD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953F34CB-9049-8F47-82DE-A9EBA4C0D1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85F6A0C-5E60-A130-CD4E-6584C13BD9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BB5015-A71D-4495-9F75-04443328B416}" type="slidenum">
              <a:rPr lang="ru-RU" smtClean="0"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68509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279FB4-15C2-A18F-BE69-1EC83AF99A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A488E08A-9002-8BFD-5DE7-5427B4E1D03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1F0D39BD-C1D9-397E-7C66-C6DF3E042A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89062D6-2F38-4A46-3EC3-5618EC040C2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BB5015-A71D-4495-9F75-04443328B416}" type="slidenum">
              <a:rPr lang="ru-RU" smtClean="0"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56307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55843-9E43-4BD7-A748-CF2259C9677A}" type="datetimeFigureOut">
              <a:rPr lang="ru-RU" smtClean="0"/>
              <a:t>26.11.2025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C63DB-606D-4301-86D3-6D75017437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2923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55843-9E43-4BD7-A748-CF2259C9677A}" type="datetimeFigureOut">
              <a:rPr lang="ru-RU" smtClean="0"/>
              <a:t>26.11.2025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C63DB-606D-4301-86D3-6D75017437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0922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55843-9E43-4BD7-A748-CF2259C9677A}" type="datetimeFigureOut">
              <a:rPr lang="ru-RU" smtClean="0"/>
              <a:t>26.11.2025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C63DB-606D-4301-86D3-6D75017437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1306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55843-9E43-4BD7-A748-CF2259C9677A}" type="datetimeFigureOut">
              <a:rPr lang="ru-RU" smtClean="0"/>
              <a:t>26.11.2025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C63DB-606D-4301-86D3-6D75017437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1348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55843-9E43-4BD7-A748-CF2259C9677A}" type="datetimeFigureOut">
              <a:rPr lang="ru-RU" smtClean="0"/>
              <a:t>26.11.2025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C63DB-606D-4301-86D3-6D75017437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8339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55843-9E43-4BD7-A748-CF2259C9677A}" type="datetimeFigureOut">
              <a:rPr lang="ru-RU" smtClean="0"/>
              <a:t>26.11.2025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C63DB-606D-4301-86D3-6D75017437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984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55843-9E43-4BD7-A748-CF2259C9677A}" type="datetimeFigureOut">
              <a:rPr lang="ru-RU" smtClean="0"/>
              <a:t>26.11.2025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C63DB-606D-4301-86D3-6D75017437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9204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55843-9E43-4BD7-A748-CF2259C9677A}" type="datetimeFigureOut">
              <a:rPr lang="ru-RU" smtClean="0"/>
              <a:t>26.11.2025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C63DB-606D-4301-86D3-6D75017437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2111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55843-9E43-4BD7-A748-CF2259C9677A}" type="datetimeFigureOut">
              <a:rPr lang="ru-RU" smtClean="0"/>
              <a:t>26.11.2025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C63DB-606D-4301-86D3-6D75017437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8825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55843-9E43-4BD7-A748-CF2259C9677A}" type="datetimeFigureOut">
              <a:rPr lang="ru-RU" smtClean="0"/>
              <a:t>26.11.2025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C63DB-606D-4301-86D3-6D75017437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7166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55843-9E43-4BD7-A748-CF2259C9677A}" type="datetimeFigureOut">
              <a:rPr lang="ru-RU" smtClean="0"/>
              <a:t>26.11.2025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C63DB-606D-4301-86D3-6D75017437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1815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55843-9E43-4BD7-A748-CF2259C9677A}" type="datetimeFigureOut">
              <a:rPr lang="ru-RU" smtClean="0"/>
              <a:t>26.11.2025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BC63DB-606D-4301-86D3-6D75017437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698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pJLFaUYjSh0" TargetMode="External"/><Relationship Id="rId3" Type="http://schemas.openxmlformats.org/officeDocument/2006/relationships/hyperlink" Target="https://www.youtube.com/watch?v=9b9bcK7PG4M" TargetMode="External"/><Relationship Id="rId7" Type="http://schemas.openxmlformats.org/officeDocument/2006/relationships/hyperlink" Target="https://www.youtube.com/watch?v=YMsJeQstISI" TargetMode="External"/><Relationship Id="rId2" Type="http://schemas.openxmlformats.org/officeDocument/2006/relationships/hyperlink" Target="https://www.youtube.com/watch?v=Q26fwLCwhy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G5EyS7rCV14" TargetMode="External"/><Relationship Id="rId5" Type="http://schemas.openxmlformats.org/officeDocument/2006/relationships/hyperlink" Target="https://www.youtube.com/watch?v=p-ZTNJZaY9Q" TargetMode="External"/><Relationship Id="rId10" Type="http://schemas.openxmlformats.org/officeDocument/2006/relationships/hyperlink" Target="https://www.youtube.com/watch?v=jpumSMhffNM" TargetMode="External"/><Relationship Id="rId4" Type="http://schemas.openxmlformats.org/officeDocument/2006/relationships/hyperlink" Target="https://www.youtube.com/watch?v=fHQLKqoBmuQ" TargetMode="External"/><Relationship Id="rId9" Type="http://schemas.openxmlformats.org/officeDocument/2006/relationships/hyperlink" Target="https://www.youtube.com/watch?v=f6MkUAcBY34" TargetMode="Externa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4" name="Rectangle 63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8769" y="1376957"/>
            <a:ext cx="9565531" cy="1740669"/>
          </a:xfrm>
        </p:spPr>
        <p:txBody>
          <a:bodyPr anchor="b">
            <a:noAutofit/>
          </a:bodyPr>
          <a:lstStyle/>
          <a:p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Лекция 14. Посттравматическое стрессовое расстройство (ПТСР) в условиях боевых действий: признаки, стадии, механизмы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086CE50-7FA7-6DB2-8DF2-A01F64B24C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9125" y="3429000"/>
            <a:ext cx="5033749" cy="2831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902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6B7CCA-1CE7-7A6B-E68C-0A060A5B1C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F3DD978-835F-FA5C-9DC3-43EA9CB92C37}"/>
              </a:ext>
            </a:extLst>
          </p:cNvPr>
          <p:cNvSpPr txBox="1"/>
          <p:nvPr/>
        </p:nvSpPr>
        <p:spPr>
          <a:xfrm>
            <a:off x="930324" y="644070"/>
            <a:ext cx="10604309" cy="59246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000" b="1" u="sng" dirty="0"/>
              <a:t>Признание ПТСР как нозологической единицы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/>
              <a:t>Опыт Вьетнамской войны → анализ тяжелых эмоциональных, когнитивных и поведенческих последствий → основание для официального выделения </a:t>
            </a:r>
            <a:r>
              <a:rPr lang="ru-RU" sz="2000" b="1" dirty="0"/>
              <a:t>PTSD</a:t>
            </a:r>
            <a:r>
              <a:rPr lang="ru-RU" sz="2000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b="1" dirty="0"/>
              <a:t>DSM-III (1980):</a:t>
            </a:r>
            <a:r>
              <a:rPr lang="ru-RU" sz="2000" dirty="0"/>
              <a:t> ПТСР включено как самостоятельный диагноз.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b="1" dirty="0"/>
              <a:t>МКБ-10 (1991):</a:t>
            </a:r>
            <a:r>
              <a:rPr lang="ru-RU" sz="2000" dirty="0"/>
              <a:t> включение ПТСР в международную классификацию.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b="1" dirty="0"/>
              <a:t>С 1999 г.</a:t>
            </a:r>
            <a:r>
              <a:rPr lang="ru-RU" sz="2000" dirty="0"/>
              <a:t> ПТСР закреплено в российской психиатрии.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/>
              <a:t>В отечественной литературе: «стрессовое расстройство» или «стрессорное».</a:t>
            </a:r>
          </a:p>
          <a:p>
            <a:pPr>
              <a:buNone/>
            </a:pPr>
            <a:endParaRPr lang="ru-RU" sz="2000" dirty="0"/>
          </a:p>
          <a:p>
            <a:pPr>
              <a:buNone/>
            </a:pPr>
            <a:r>
              <a:rPr lang="ru-RU" sz="2000" b="1" u="sng" dirty="0"/>
              <a:t>Типы травматических событий</a:t>
            </a:r>
          </a:p>
          <a:p>
            <a:pPr>
              <a:buNone/>
            </a:pPr>
            <a:r>
              <a:rPr lang="ru-RU" sz="2000" b="1" dirty="0"/>
              <a:t>1. Кратковременные, неожиданные (тип I):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/>
              <a:t>авария, катастрофа, единичное столкновение со смертельной угрозой.</a:t>
            </a:r>
          </a:p>
          <a:p>
            <a:pPr>
              <a:buNone/>
            </a:pPr>
            <a:r>
              <a:rPr lang="ru-RU" sz="2000" b="1" dirty="0"/>
              <a:t>2. Повторяющиеся, длительные (тип II):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/>
              <a:t>серийное физическое/сексуальное насилие,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/>
              <a:t>длительные боевые действия,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/>
              <a:t>пребывание в зоне вооружённого конфликта.</a:t>
            </a:r>
          </a:p>
          <a:p>
            <a:pPr>
              <a:buNone/>
            </a:pPr>
            <a:r>
              <a:rPr lang="ru-RU" sz="2000" b="1" dirty="0"/>
              <a:t>Особенность:</a:t>
            </a:r>
            <a:br>
              <a:rPr lang="ru-RU" sz="2000" dirty="0"/>
            </a:br>
            <a:r>
              <a:rPr lang="ru-RU" sz="2000" dirty="0"/>
              <a:t>Первое событие переживается как тип I, но при повторении возникает </a:t>
            </a:r>
            <a:r>
              <a:rPr lang="ru-RU" sz="2000" b="1" dirty="0"/>
              <a:t>страх повтора</a:t>
            </a:r>
            <a:r>
              <a:rPr lang="ru-RU" sz="2000" dirty="0"/>
              <a:t>, усиливающий травматизацию.</a:t>
            </a:r>
          </a:p>
          <a:p>
            <a:pPr algn="just">
              <a:buFont typeface="+mj-lt"/>
              <a:buAutoNum type="arabicPeriod"/>
            </a:pPr>
            <a:endParaRPr lang="ru-RU" sz="1900" dirty="0"/>
          </a:p>
        </p:txBody>
      </p:sp>
    </p:spTree>
    <p:extLst>
      <p:ext uri="{BB962C8B-B14F-4D97-AF65-F5344CB8AC3E}">
        <p14:creationId xmlns:p14="http://schemas.microsoft.com/office/powerpoint/2010/main" val="37871271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5225D6-B060-986C-1994-C6A69CF736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A7E2C8F-3EE3-1C96-DA64-00F7F2EFB858}"/>
              </a:ext>
            </a:extLst>
          </p:cNvPr>
          <p:cNvSpPr txBox="1"/>
          <p:nvPr/>
        </p:nvSpPr>
        <p:spPr>
          <a:xfrm>
            <a:off x="481084" y="335845"/>
            <a:ext cx="11474354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b="1" dirty="0"/>
              <a:t> </a:t>
            </a:r>
            <a:r>
              <a:rPr lang="ru-RU" b="1" u="sng" dirty="0"/>
              <a:t>Разновидности ПТСР (по длительности и началу)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1" dirty="0"/>
              <a:t>Острый ПТСР</a:t>
            </a:r>
            <a:r>
              <a:rPr lang="ru-RU" dirty="0"/>
              <a:t> — симптомы &lt; 3 месяцев.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1" dirty="0"/>
              <a:t>Хронический ПТСР</a:t>
            </a:r>
            <a:r>
              <a:rPr lang="ru-RU" dirty="0"/>
              <a:t> — симптомы ≥ 3 месяцев.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1" dirty="0"/>
              <a:t>Отсроченный ПТСР</a:t>
            </a:r>
            <a:r>
              <a:rPr lang="ru-RU" dirty="0"/>
              <a:t> — начало спустя ≥ 6 месяцев после события.</a:t>
            </a:r>
            <a:br>
              <a:rPr lang="ru-RU" dirty="0"/>
            </a:br>
            <a:r>
              <a:rPr lang="ru-RU" dirty="0"/>
              <a:t>ПТСР может развиваться </a:t>
            </a:r>
            <a:r>
              <a:rPr lang="ru-RU" b="1" dirty="0"/>
              <a:t>в любом возрасте</a:t>
            </a:r>
            <a:r>
              <a:rPr lang="ru-RU" dirty="0"/>
              <a:t>, включая детей.</a:t>
            </a:r>
            <a:br>
              <a:rPr lang="ru-RU" dirty="0"/>
            </a:br>
            <a:r>
              <a:rPr lang="ru-RU" dirty="0"/>
              <a:t>Симптомы чаще появляются в первые 3 месяца, но возможна задержка на годы.</a:t>
            </a:r>
          </a:p>
          <a:p>
            <a:pPr>
              <a:buNone/>
            </a:pPr>
            <a:r>
              <a:rPr lang="ru-RU" b="1" u="sng" dirty="0"/>
              <a:t>Острое стрессовое расстройство (ОСР)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Возникает в течение первого месяца после травмы.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Часто предшествует ПТСР.</a:t>
            </a:r>
            <a:br>
              <a:rPr lang="ru-RU" dirty="0"/>
            </a:br>
            <a:endParaRPr lang="ru-RU" dirty="0"/>
          </a:p>
          <a:p>
            <a:pPr>
              <a:buNone/>
            </a:pPr>
            <a:r>
              <a:rPr lang="ru-RU" b="1" u="sng" dirty="0"/>
              <a:t>Современные особенности военных действий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Применение </a:t>
            </a:r>
            <a:r>
              <a:rPr lang="ru-RU" b="1" dirty="0"/>
              <a:t>высокоточного, лазерного, электромагнитного, акустического оружия</a:t>
            </a:r>
            <a:r>
              <a:rPr lang="ru-RU" dirty="0"/>
              <a:t>, дистанционных технологий.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Военные действия становятся </a:t>
            </a:r>
            <a:r>
              <a:rPr lang="ru-RU" b="1" dirty="0"/>
              <a:t>локальными</a:t>
            </a:r>
            <a:r>
              <a:rPr lang="ru-RU" dirty="0"/>
              <a:t>, характер контртеррористических операций.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Риски распространяются не только на военных, но и на сотрудников </a:t>
            </a:r>
            <a:r>
              <a:rPr lang="ru-RU" b="1" dirty="0"/>
              <a:t>МВД и силовых структур</a:t>
            </a:r>
            <a:r>
              <a:rPr lang="ru-RU" dirty="0"/>
              <a:t>, участвующих в операциях.</a:t>
            </a:r>
            <a:br>
              <a:rPr lang="ru-RU" dirty="0"/>
            </a:br>
            <a:endParaRPr lang="ru-RU" dirty="0"/>
          </a:p>
          <a:p>
            <a:pPr>
              <a:buNone/>
            </a:pPr>
            <a:r>
              <a:rPr lang="ru-RU" b="1" u="sng" dirty="0"/>
              <a:t>Новые направления исследований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Необходимость: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b="1" dirty="0"/>
              <a:t>психологического сопровождения</a:t>
            </a:r>
            <a:r>
              <a:rPr lang="ru-RU" dirty="0"/>
              <a:t> сотрудников, направляемых в «горячие точки»,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b="1" dirty="0"/>
              <a:t>прогностической оценки</a:t>
            </a:r>
            <a:r>
              <a:rPr lang="ru-RU" dirty="0"/>
              <a:t> их психического состояния и устойчивости,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dirty="0"/>
              <a:t>разработки </a:t>
            </a:r>
            <a:r>
              <a:rPr lang="ru-RU" b="1" dirty="0"/>
              <a:t>реабилитационных программ</a:t>
            </a:r>
            <a:r>
              <a:rPr lang="ru-RU" dirty="0"/>
              <a:t> после боевого стресса.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0765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723F30F-E08B-8C4A-3576-F1D3F90DA310}"/>
              </a:ext>
            </a:extLst>
          </p:cNvPr>
          <p:cNvSpPr txBox="1"/>
          <p:nvPr/>
        </p:nvSpPr>
        <p:spPr>
          <a:xfrm>
            <a:off x="502124" y="258901"/>
            <a:ext cx="11385076" cy="64171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000" b="1" u="sng" dirty="0"/>
              <a:t>ПТСР: критерии, диагностика и эпидемиология</a:t>
            </a:r>
          </a:p>
          <a:p>
            <a:pPr>
              <a:buNone/>
            </a:pPr>
            <a:endParaRPr lang="ru-RU" sz="1400" b="1" dirty="0"/>
          </a:p>
          <a:p>
            <a:pPr algn="just">
              <a:buNone/>
            </a:pPr>
            <a:r>
              <a:rPr lang="ru-RU" dirty="0"/>
              <a:t>Формирование международных классификаций психических расстройств всегда сопровождалось трудностями, однако со временем усиливаются тенденции к интеграции и уточнению диагностических признаков.</a:t>
            </a:r>
          </a:p>
          <a:p>
            <a:pPr algn="just">
              <a:buNone/>
            </a:pPr>
            <a:r>
              <a:rPr lang="ru-RU" b="1" u="sng" dirty="0"/>
              <a:t>1. Диагностические критерии ПТСР в МКБ-10. </a:t>
            </a:r>
            <a:r>
              <a:rPr lang="ru-RU" dirty="0"/>
              <a:t>МКБ-10 выделяет несколько ключевых блоков, необходимых для постановки диагноза:</a:t>
            </a:r>
          </a:p>
          <a:p>
            <a:pPr algn="just">
              <a:buNone/>
            </a:pPr>
            <a:r>
              <a:rPr lang="ru-RU" b="1" dirty="0"/>
              <a:t>А. Воздействие экстремального стрессора. </a:t>
            </a:r>
            <a:r>
              <a:rPr lang="ru-RU" dirty="0"/>
              <a:t>Пациент переживает событие чрезвычайно угрожающего или катастрофического характера, способное вызвать сильный дистресс практически у любого человека.</a:t>
            </a:r>
          </a:p>
          <a:p>
            <a:pPr algn="just">
              <a:buNone/>
            </a:pPr>
            <a:r>
              <a:rPr lang="ru-RU" b="1" dirty="0"/>
              <a:t>Б. Интрузии (навязчивые воспоминания). </a:t>
            </a:r>
            <a:r>
              <a:rPr lang="ru-RU" dirty="0"/>
              <a:t>Проявляются: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dirty="0"/>
              <a:t>яркие и навязчивые реминисценции,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dirty="0"/>
              <a:t>повторяющиеся сны,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dirty="0"/>
              <a:t>«оживание» травматических переживаний при столкновении с напоминаниями.</a:t>
            </a:r>
          </a:p>
          <a:p>
            <a:pPr algn="just">
              <a:buNone/>
            </a:pPr>
            <a:r>
              <a:rPr lang="ru-RU" b="1" dirty="0"/>
              <a:t>В. Избегание. </a:t>
            </a:r>
            <a:r>
              <a:rPr lang="ru-RU" dirty="0"/>
              <a:t>Активное или пассивное избегание мыслей, ситуаций, людей, мест, ассоциирующихся с травмой.</a:t>
            </a:r>
          </a:p>
          <a:p>
            <a:pPr algn="just">
              <a:buNone/>
            </a:pPr>
            <a:r>
              <a:rPr lang="ru-RU" b="1" dirty="0"/>
              <a:t>Г. Нарушения в виде амнезии или повышенной возбудимости. </a:t>
            </a:r>
            <a:r>
              <a:rPr lang="ru-RU" dirty="0"/>
              <a:t>Наличие одного из двух видов нарушений:</a:t>
            </a:r>
          </a:p>
          <a:p>
            <a:pPr algn="just">
              <a:buFont typeface="+mj-lt"/>
              <a:buAutoNum type="arabicPeriod"/>
            </a:pPr>
            <a:r>
              <a:rPr lang="ru-RU" dirty="0"/>
              <a:t>Психогенная амнезия на ключевые элементы травмы;</a:t>
            </a:r>
          </a:p>
          <a:p>
            <a:pPr algn="just">
              <a:buFont typeface="+mj-lt"/>
              <a:buAutoNum type="arabicPeriod"/>
            </a:pPr>
            <a:r>
              <a:rPr lang="ru-RU" dirty="0"/>
              <a:t>Повышенная возбудимость (минимум 2 симптома):</a:t>
            </a:r>
          </a:p>
          <a:p>
            <a:pPr marL="742950" lvl="1" indent="-285750" algn="just">
              <a:buFont typeface="+mj-lt"/>
              <a:buAutoNum type="arabicPeriod"/>
            </a:pPr>
            <a:r>
              <a:rPr lang="ru-RU" dirty="0"/>
              <a:t>проблемы со сном,</a:t>
            </a:r>
          </a:p>
          <a:p>
            <a:pPr marL="742950" lvl="1" indent="-285750" algn="just">
              <a:buFont typeface="+mj-lt"/>
              <a:buAutoNum type="arabicPeriod"/>
            </a:pPr>
            <a:r>
              <a:rPr lang="ru-RU" dirty="0"/>
              <a:t>раздражительность,</a:t>
            </a:r>
          </a:p>
          <a:p>
            <a:pPr marL="742950" lvl="1" indent="-285750" algn="just">
              <a:buFont typeface="+mj-lt"/>
              <a:buAutoNum type="arabicPeriod"/>
            </a:pPr>
            <a:r>
              <a:rPr lang="ru-RU" dirty="0"/>
              <a:t>сложности с концентрацией,</a:t>
            </a:r>
          </a:p>
          <a:p>
            <a:pPr marL="742950" lvl="1" indent="-285750" algn="just">
              <a:buFont typeface="+mj-lt"/>
              <a:buAutoNum type="arabicPeriod"/>
            </a:pPr>
            <a:r>
              <a:rPr lang="ru-RU" dirty="0" err="1"/>
              <a:t>гипербдительность</a:t>
            </a:r>
            <a:r>
              <a:rPr lang="ru-RU" dirty="0"/>
              <a:t>,</a:t>
            </a:r>
          </a:p>
          <a:p>
            <a:pPr marL="742950" lvl="1" indent="-285750" algn="just">
              <a:buFont typeface="+mj-lt"/>
              <a:buAutoNum type="arabicPeriod"/>
            </a:pPr>
            <a:r>
              <a:rPr lang="ru-RU" dirty="0"/>
              <a:t>усиленный рефлекс испуга.</a:t>
            </a:r>
          </a:p>
          <a:p>
            <a:pPr algn="just">
              <a:buNone/>
            </a:pPr>
            <a:r>
              <a:rPr lang="ru-RU" b="1" dirty="0"/>
              <a:t>Д. Временной критерий. </a:t>
            </a:r>
            <a:r>
              <a:rPr lang="ru-RU" dirty="0"/>
              <a:t>Симптомы возникают в течение </a:t>
            </a:r>
            <a:r>
              <a:rPr lang="ru-RU" b="1" dirty="0"/>
              <a:t>6 месяцев</a:t>
            </a:r>
            <a:r>
              <a:rPr lang="ru-RU" dirty="0"/>
              <a:t> после травмы.</a:t>
            </a:r>
          </a:p>
          <a:p>
            <a:pPr algn="just">
              <a:buNone/>
            </a:pPr>
            <a:endParaRPr lang="ru-RU" sz="1700" dirty="0"/>
          </a:p>
        </p:txBody>
      </p:sp>
    </p:spTree>
    <p:extLst>
      <p:ext uri="{BB962C8B-B14F-4D97-AF65-F5344CB8AC3E}">
        <p14:creationId xmlns:p14="http://schemas.microsoft.com/office/powerpoint/2010/main" val="22053183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2D3920-786A-AAC7-78E1-029DDB10A3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8795A37-539C-BD35-5F90-545C46303023}"/>
              </a:ext>
            </a:extLst>
          </p:cNvPr>
          <p:cNvSpPr txBox="1"/>
          <p:nvPr/>
        </p:nvSpPr>
        <p:spPr>
          <a:xfrm>
            <a:off x="494730" y="335845"/>
            <a:ext cx="11406117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000" b="1" u="sng" dirty="0"/>
              <a:t>Диагностические критерии ПТСР по DSM-IV. </a:t>
            </a:r>
            <a:r>
              <a:rPr lang="ru-RU" sz="2000" dirty="0"/>
              <a:t>DSM-IV предлагает более детализированную структуру.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b="1" u="sng" dirty="0"/>
              <a:t>Критерий A — характер травматического события</a:t>
            </a:r>
          </a:p>
          <a:p>
            <a:pPr>
              <a:buNone/>
            </a:pPr>
            <a:r>
              <a:rPr lang="ru-RU" dirty="0"/>
              <a:t>Должны присутствовать два компонента:</a:t>
            </a:r>
          </a:p>
          <a:p>
            <a:pPr>
              <a:buFont typeface="+mj-lt"/>
              <a:buAutoNum type="arabicPeriod"/>
            </a:pPr>
            <a:r>
              <a:rPr lang="ru-RU" dirty="0"/>
              <a:t>Событие включает </a:t>
            </a:r>
            <a:r>
              <a:rPr lang="ru-RU" b="1" dirty="0"/>
              <a:t>смерть, угрозу смерти, тяжкие повреждения</a:t>
            </a:r>
            <a:r>
              <a:rPr lang="ru-RU" dirty="0"/>
              <a:t> или угрозу физической целостности.</a:t>
            </a:r>
          </a:p>
          <a:p>
            <a:pPr>
              <a:buFont typeface="+mj-lt"/>
              <a:buAutoNum type="arabicPeriod"/>
            </a:pPr>
            <a:r>
              <a:rPr lang="ru-RU" dirty="0"/>
              <a:t>Реакция сопровождалась </a:t>
            </a:r>
            <a:r>
              <a:rPr lang="ru-RU" b="1" dirty="0"/>
              <a:t>страхом, ужасом или беспомощностью</a:t>
            </a:r>
            <a:br>
              <a:rPr lang="ru-RU" dirty="0"/>
            </a:br>
            <a:r>
              <a:rPr lang="ru-RU" dirty="0"/>
              <a:t>(у детей — дезорганизованное или возбуждённое поведение).</a:t>
            </a:r>
          </a:p>
          <a:p>
            <a:pPr>
              <a:buNone/>
            </a:pPr>
            <a:r>
              <a:rPr lang="ru-RU" b="1" u="sng" dirty="0"/>
              <a:t>Критерий B — повторное переживание</a:t>
            </a:r>
          </a:p>
          <a:p>
            <a:pPr>
              <a:buNone/>
            </a:pPr>
            <a:r>
              <a:rPr lang="ru-RU" dirty="0"/>
              <a:t>Постоянное воспроизведение травмы в виде: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навязчивых образов и мыслей,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повторяющихся кошмаров,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флэшбэков,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острого дистресса при напоминаниях,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физиологической реактивности на триггеры.</a:t>
            </a:r>
          </a:p>
          <a:p>
            <a:pPr>
              <a:buNone/>
            </a:pPr>
            <a:r>
              <a:rPr lang="ru-RU" b="1" u="sng" dirty="0"/>
              <a:t>Критерий C — избегание и эмоциональное оцепенение</a:t>
            </a:r>
          </a:p>
          <a:p>
            <a:pPr>
              <a:buNone/>
            </a:pPr>
            <a:r>
              <a:rPr lang="ru-RU" dirty="0"/>
              <a:t>Требуется ≥3 симптомов: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избегание мыслей и разговоров,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избегание ситуаций,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снижение интереса к деятельности,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чувство отстраненности,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сниженная эмоциональная выразительность,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чувство отсутствия будущего.</a:t>
            </a:r>
          </a:p>
        </p:txBody>
      </p:sp>
    </p:spTree>
    <p:extLst>
      <p:ext uri="{BB962C8B-B14F-4D97-AF65-F5344CB8AC3E}">
        <p14:creationId xmlns:p14="http://schemas.microsoft.com/office/powerpoint/2010/main" val="3787160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38DF11-1D6D-93DE-61E9-CD1F0A0B24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E3D8D55-A4FE-CFB1-566B-796CC4ACFFE7}"/>
              </a:ext>
            </a:extLst>
          </p:cNvPr>
          <p:cNvSpPr txBox="1"/>
          <p:nvPr/>
        </p:nvSpPr>
        <p:spPr>
          <a:xfrm>
            <a:off x="881417" y="941782"/>
            <a:ext cx="10623645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200" b="1" u="sng" dirty="0"/>
              <a:t>Критерий D — повышенная возбудимость</a:t>
            </a:r>
          </a:p>
          <a:p>
            <a:pPr>
              <a:buNone/>
            </a:pPr>
            <a:r>
              <a:rPr lang="ru-RU" sz="2200" dirty="0"/>
              <a:t>Минимум 2 симптома: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200" dirty="0"/>
              <a:t>бессонница,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200" dirty="0"/>
              <a:t>раздражительность,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200" dirty="0"/>
              <a:t>ухудшение концентрации,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200" dirty="0" err="1"/>
              <a:t>гипербдительность</a:t>
            </a:r>
            <a:r>
              <a:rPr lang="ru-RU" sz="2200" dirty="0"/>
              <a:t>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200" dirty="0"/>
              <a:t>повышенная реакция испуга.</a:t>
            </a:r>
          </a:p>
          <a:p>
            <a:pPr>
              <a:buNone/>
            </a:pPr>
            <a:r>
              <a:rPr lang="ru-RU" sz="2200" b="1" u="sng" dirty="0"/>
              <a:t>Критерий Е — длительность</a:t>
            </a:r>
          </a:p>
          <a:p>
            <a:pPr>
              <a:buNone/>
            </a:pPr>
            <a:r>
              <a:rPr lang="ru-RU" sz="2200" dirty="0"/>
              <a:t>Состояние сохраняется </a:t>
            </a:r>
            <a:r>
              <a:rPr lang="ru-RU" sz="2200" b="1" dirty="0"/>
              <a:t>более 1 месяца</a:t>
            </a:r>
            <a:r>
              <a:rPr lang="ru-RU" sz="2200" dirty="0"/>
              <a:t>.</a:t>
            </a:r>
          </a:p>
          <a:p>
            <a:pPr>
              <a:buNone/>
            </a:pPr>
            <a:r>
              <a:rPr lang="ru-RU" sz="2200" b="1" u="sng" dirty="0"/>
              <a:t>Критерий F — выраженность нарушений</a:t>
            </a:r>
          </a:p>
          <a:p>
            <a:pPr>
              <a:buNone/>
            </a:pPr>
            <a:r>
              <a:rPr lang="ru-RU" sz="2200" dirty="0"/>
              <a:t>Симптомы существенно нарушают социальное, профессиональное или иное функционирование.</a:t>
            </a:r>
          </a:p>
        </p:txBody>
      </p:sp>
    </p:spTree>
    <p:extLst>
      <p:ext uri="{BB962C8B-B14F-4D97-AF65-F5344CB8AC3E}">
        <p14:creationId xmlns:p14="http://schemas.microsoft.com/office/powerpoint/2010/main" val="41037637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578FD07-AE86-6E04-AF3D-44E19D304187}"/>
              </a:ext>
            </a:extLst>
          </p:cNvPr>
          <p:cNvSpPr txBox="1"/>
          <p:nvPr/>
        </p:nvSpPr>
        <p:spPr>
          <a:xfrm>
            <a:off x="1080449" y="394692"/>
            <a:ext cx="8036257" cy="64633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u="sng" dirty="0"/>
              <a:t>Диагностика основывается на:</a:t>
            </a:r>
          </a:p>
          <a:p>
            <a:pPr>
              <a:buNone/>
            </a:pPr>
            <a:r>
              <a:rPr lang="ru-RU" b="1" dirty="0"/>
              <a:t>1) Клиническом интервью</a:t>
            </a:r>
          </a:p>
          <a:p>
            <a:pPr>
              <a:buNone/>
            </a:pPr>
            <a:r>
              <a:rPr lang="ru-RU" dirty="0"/>
              <a:t>Используются структурированные методы: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1" dirty="0"/>
              <a:t>CAPS</a:t>
            </a:r>
            <a:r>
              <a:rPr lang="ru-RU" dirty="0"/>
              <a:t> (</a:t>
            </a:r>
            <a:r>
              <a:rPr lang="ru-RU" dirty="0" err="1"/>
              <a:t>Clinician-Administered</a:t>
            </a:r>
            <a:r>
              <a:rPr lang="ru-RU" dirty="0"/>
              <a:t> PTSD </a:t>
            </a:r>
            <a:r>
              <a:rPr lang="ru-RU" dirty="0" err="1"/>
              <a:t>Scale</a:t>
            </a:r>
            <a:r>
              <a:rPr lang="ru-RU" dirty="0"/>
              <a:t>),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1" dirty="0"/>
              <a:t>SCID</a:t>
            </a:r>
            <a:r>
              <a:rPr lang="ru-RU" dirty="0"/>
              <a:t> для DSM,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опросники типа </a:t>
            </a:r>
            <a:r>
              <a:rPr lang="ru-RU" b="1" dirty="0"/>
              <a:t>PCL-5</a:t>
            </a:r>
            <a:r>
              <a:rPr lang="ru-RU" dirty="0"/>
              <a:t>.</a:t>
            </a:r>
          </a:p>
          <a:p>
            <a:pPr>
              <a:buNone/>
            </a:pPr>
            <a:r>
              <a:rPr lang="ru-RU" b="1" dirty="0"/>
              <a:t>2) Выявлении ключевых групп симптомов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Интрузии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Избегание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Негативные изменения </a:t>
            </a:r>
            <a:r>
              <a:rPr lang="ru-RU" dirty="0" err="1"/>
              <a:t>когниций</a:t>
            </a:r>
            <a:r>
              <a:rPr lang="ru-RU" dirty="0"/>
              <a:t> и настроения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err="1"/>
              <a:t>Гипервозбуждение</a:t>
            </a:r>
            <a:endParaRPr lang="ru-RU" dirty="0"/>
          </a:p>
          <a:p>
            <a:pPr>
              <a:buNone/>
            </a:pPr>
            <a:r>
              <a:rPr lang="ru-RU" b="1" dirty="0"/>
              <a:t>3) Сборе анамнеза и контекста травмы. </a:t>
            </a:r>
            <a:r>
              <a:rPr lang="ru-RU" dirty="0"/>
              <a:t>Оценивается: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тип стрессора,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продолжительность,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особенности восприятия,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наличие предыдущих травм.</a:t>
            </a:r>
          </a:p>
          <a:p>
            <a:pPr>
              <a:buNone/>
            </a:pPr>
            <a:r>
              <a:rPr lang="ru-RU" b="1" dirty="0"/>
              <a:t>4) Исключении других состояний. </a:t>
            </a:r>
            <a:r>
              <a:rPr lang="ru-RU" dirty="0"/>
              <a:t>Важно дифференцировать ПТСР от: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депрессии,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тревожных расстройств,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адаптационных реакций,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соматических заболеваний.</a:t>
            </a:r>
          </a:p>
          <a:p>
            <a:pPr>
              <a:buNone/>
            </a:pP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98624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EF139A-FB61-9CBD-C08A-72CC3FF2AC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EF11CFE-5433-7FBC-DF19-317284774BA9}"/>
              </a:ext>
            </a:extLst>
          </p:cNvPr>
          <p:cNvSpPr txBox="1"/>
          <p:nvPr/>
        </p:nvSpPr>
        <p:spPr>
          <a:xfrm>
            <a:off x="819434" y="166568"/>
            <a:ext cx="10880678" cy="59554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lang="ru-RU" sz="2200" dirty="0"/>
            </a:br>
            <a:r>
              <a:rPr lang="ru-RU" sz="2200" b="1" u="sng" dirty="0"/>
              <a:t>Эпидемиология ПТСР</a:t>
            </a:r>
          </a:p>
          <a:p>
            <a:pPr>
              <a:buNone/>
            </a:pPr>
            <a:endParaRPr lang="ru-RU" sz="2200" dirty="0"/>
          </a:p>
          <a:p>
            <a:pPr>
              <a:buNone/>
            </a:pPr>
            <a:r>
              <a:rPr lang="ru-RU" sz="2100" dirty="0"/>
              <a:t>ПТСР — одно из наиболее распространённых последствий экстремальных событий.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100" dirty="0"/>
              <a:t>По данным разных стран, распространённость составляет </a:t>
            </a:r>
            <a:r>
              <a:rPr lang="ru-RU" sz="2100" b="1" dirty="0"/>
              <a:t>1–7%</a:t>
            </a:r>
            <a:r>
              <a:rPr lang="ru-RU" sz="2100" dirty="0"/>
              <a:t> в общей популяции.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100" dirty="0"/>
              <a:t>У групп риска показатели значительно выше: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2100" dirty="0"/>
              <a:t>ветераны боевых действий — до 30–40 %,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2100" dirty="0"/>
              <a:t>жертвы катастроф, насилия, аварий — 10–25 %,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2100" dirty="0"/>
              <a:t>медики, спасатели, сотрудники спецслужб — 10–15 %.</a:t>
            </a:r>
          </a:p>
          <a:p>
            <a:pPr>
              <a:buNone/>
            </a:pPr>
            <a:r>
              <a:rPr lang="ru-RU" sz="2100" u="sng" dirty="0"/>
              <a:t>Риск развития ПТСР зависит от: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100" dirty="0"/>
              <a:t>характера и степени тяжести травмы,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100" dirty="0"/>
              <a:t>длительности воздействия,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100" dirty="0"/>
              <a:t>уровня социальной поддержки,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100" dirty="0"/>
              <a:t>предшествующих психических проблем.</a:t>
            </a:r>
          </a:p>
          <a:p>
            <a:r>
              <a:rPr lang="ru-RU" sz="2100" dirty="0"/>
              <a:t>Определение того, что именно считается травмой, является </a:t>
            </a:r>
            <a:r>
              <a:rPr lang="ru-RU" sz="2100" b="1" dirty="0"/>
              <a:t>центральным элементом</a:t>
            </a:r>
            <a:r>
              <a:rPr lang="ru-RU" sz="2100" dirty="0"/>
              <a:t> диагностики ПТСР. В разных версиях DSM трактовка этого критерия менялась, что отражает сложность проблематики: не любое стрессовое событие вызывает ПТСР — необходим именно экстремальный характер угрозы.</a:t>
            </a:r>
          </a:p>
        </p:txBody>
      </p:sp>
    </p:spTree>
    <p:extLst>
      <p:ext uri="{BB962C8B-B14F-4D97-AF65-F5344CB8AC3E}">
        <p14:creationId xmlns:p14="http://schemas.microsoft.com/office/powerpoint/2010/main" val="31426262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1B5533-9C4B-296B-09F6-27757744BF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8976C8F-DC67-C6B2-C72A-05D9837FD343}"/>
              </a:ext>
            </a:extLst>
          </p:cNvPr>
          <p:cNvSpPr txBox="1"/>
          <p:nvPr/>
        </p:nvSpPr>
        <p:spPr>
          <a:xfrm>
            <a:off x="313899" y="136478"/>
            <a:ext cx="11709779" cy="73096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000" b="1" u="sng" dirty="0"/>
              <a:t>Понятие боевого стресса</a:t>
            </a:r>
          </a:p>
          <a:p>
            <a:pPr>
              <a:buNone/>
            </a:pPr>
            <a:endParaRPr lang="ru-RU" sz="900" b="1" dirty="0"/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/>
              <a:t>Боевой стресс</a:t>
            </a:r>
            <a:r>
              <a:rPr lang="ru-RU" dirty="0"/>
              <a:t> — это комплекс реакций личности на условия выполнения служебно-боевых задач. Он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возникает не только в «классической» войне, но и при участии в локальных операциях, контртеррористических мероприятиях, при несении службы в зонах повышенной опасности. Последствия боевого стресса затрагивают эмоциональную сферу, мышление, поведение, тело, межличностные отношения и трудоспособность.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Три группы психотравмирующих факторов боевого стресса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(обобщение результатов отечественных и зарубежных исследований)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1) Факторы непосредственной угрозы жизни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контакты с огневой опасностью, ранения, наблюдение гибели сослуживцев и гражданских, угрозы пленения, пытки.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вызывают интенсивный страх, бессилие и переживание собственной уязвимости.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2) Факторы экстремальных условий службы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длительная физическая нагрузка, недосып, пребывание в неблагоприятных климатических условиях, голод, хроническая усталость, шум, нехватка отдыха.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изматывают резервные ресурсы организма и психики, снижают устойчивость к стрессу.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3) Социально-психологические факторы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разрыв социальных связей, изоляция, моральные дилеммы, ответственность за людей, конфликт в подразделении, непонимание общества при возвращении, стигма.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отсутствие поддержки усиливает длительность и тяжесть реакции.</a:t>
            </a:r>
          </a:p>
          <a:p>
            <a:pPr>
              <a:buNone/>
            </a:pPr>
            <a:r>
              <a:rPr lang="ru-RU" sz="1900" u="sng" dirty="0"/>
              <a:t>Эти факторы могут комбинироваться, приводя к высокой вероятности формирования ПТС и ПТСР.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900" dirty="0"/>
              <a:t>Боевой стресс — один из наиболее интенсивных типов травматизации.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900" dirty="0"/>
              <a:t>Признание ПТСР как отдельного диагноза стало возможным благодаря исследованиям ветеранов войн, особенно Вьетнама.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900" dirty="0"/>
              <a:t>ПТСР может проявляться в разных формах и с различными сроками появления симптомов.</a:t>
            </a:r>
          </a:p>
          <a:p>
            <a:pPr>
              <a:buNone/>
            </a:pPr>
            <a:endParaRPr lang="ru-RU" sz="1900" dirty="0"/>
          </a:p>
          <a:p>
            <a:pPr algn="just">
              <a:buFont typeface="Arial" panose="020B0604020202020204" pitchFamily="34" charset="0"/>
              <a:buChar char="•"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6710572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278592-262C-2CBC-4B7A-B49CCD36EB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B95B7D0-0908-92CF-5E7C-F1A4C03177F0}"/>
              </a:ext>
            </a:extLst>
          </p:cNvPr>
          <p:cNvSpPr txBox="1"/>
          <p:nvPr/>
        </p:nvSpPr>
        <p:spPr>
          <a:xfrm>
            <a:off x="897908" y="305068"/>
            <a:ext cx="10396183" cy="624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000" b="1" dirty="0"/>
              <a:t>Распространённость и последствия</a:t>
            </a:r>
            <a:endParaRPr lang="ru-RU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/>
              <a:t>У 25% участников войны во Вьетнаме развились серьёзные изменения личности.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/>
              <a:t>К 1990-м: &gt;100 тыс. ветеранов совершили самоубийство; около 40 тыс. — социальная изоляция.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/>
              <a:t>Высокая частота агрессии, нарушений в семье, зависимостей.</a:t>
            </a:r>
          </a:p>
          <a:p>
            <a:pPr>
              <a:buNone/>
            </a:pPr>
            <a:r>
              <a:rPr lang="ru-RU" sz="2000" b="1" dirty="0"/>
              <a:t>ПТСР и суицидальное поведение</a:t>
            </a:r>
            <a:endParaRPr lang="ru-RU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/>
              <a:t>Суициды у ветеранов Вьетнама: &gt;50 тыс. до 1990 г.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/>
              <a:t>Факторы риска: тяжёлый боевой опыт, депрессия, зависимости, чувство вины выжившего.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/>
              <a:t>Высокие показатели суицидов у беженцев и мигрантов (</a:t>
            </a:r>
            <a:r>
              <a:rPr lang="ru-RU" sz="2000" dirty="0" err="1"/>
              <a:t>Ferrada-Noli</a:t>
            </a:r>
            <a:r>
              <a:rPr lang="ru-RU" sz="2000" dirty="0"/>
              <a:t>, 1996–1997).</a:t>
            </a:r>
          </a:p>
          <a:p>
            <a:pPr>
              <a:buNone/>
            </a:pPr>
            <a:r>
              <a:rPr lang="ru-RU" sz="2000" b="1" dirty="0"/>
              <a:t>Коморбидность и факторы риска</a:t>
            </a:r>
            <a:endParaRPr lang="ru-RU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/>
              <a:t>91% ветеранов с ПТСР имеют дополнительное психическое расстройство (депрессия, паника, зависимости).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/>
              <a:t>Генетический вклад ~30%; повышенный риск у монозиготных близнецов (</a:t>
            </a:r>
            <a:r>
              <a:rPr lang="ru-RU" sz="2000" dirty="0" err="1"/>
              <a:t>Pitman</a:t>
            </a:r>
            <a:r>
              <a:rPr lang="ru-RU" sz="2000" dirty="0"/>
              <a:t>, </a:t>
            </a:r>
            <a:r>
              <a:rPr lang="ru-RU" sz="2000" dirty="0" err="1"/>
              <a:t>Yehuda</a:t>
            </a:r>
            <a:r>
              <a:rPr lang="ru-RU" sz="2000" dirty="0"/>
              <a:t>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/>
              <a:t>Возможное уменьшение гиппокампа.</a:t>
            </a:r>
          </a:p>
          <a:p>
            <a:pPr>
              <a:buNone/>
            </a:pPr>
            <a:r>
              <a:rPr lang="ru-RU" sz="2000" b="1" dirty="0"/>
              <a:t>Когнитивные и эмоциональные нарушения</a:t>
            </a:r>
            <a:endParaRPr lang="ru-RU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/>
              <a:t>«Застревание в травме»: воспоминания остаются </a:t>
            </a:r>
            <a:r>
              <a:rPr lang="ru-RU" sz="2000" dirty="0" err="1"/>
              <a:t>неинтегрированными</a:t>
            </a:r>
            <a:r>
              <a:rPr lang="ru-RU" sz="2000" dirty="0"/>
              <a:t>, эмоционально заряженными.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/>
              <a:t>Гипервозбудимость, тревога, генерализация угрозы.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/>
              <a:t>Трудности концентрации, планирования, обработки информации.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/>
              <a:t>Нарушение социального функционирования и прогнозирования будущего.</a:t>
            </a:r>
          </a:p>
        </p:txBody>
      </p:sp>
    </p:spTree>
    <p:extLst>
      <p:ext uri="{BB962C8B-B14F-4D97-AF65-F5344CB8AC3E}">
        <p14:creationId xmlns:p14="http://schemas.microsoft.com/office/powerpoint/2010/main" val="33654498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7532BD3-7EE8-91C9-79C8-A71F6258EE26}"/>
              </a:ext>
            </a:extLst>
          </p:cNvPr>
          <p:cNvSpPr txBox="1"/>
          <p:nvPr/>
        </p:nvSpPr>
        <p:spPr>
          <a:xfrm>
            <a:off x="851720" y="560293"/>
            <a:ext cx="10917494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000" b="1" dirty="0"/>
              <a:t>Психологические последствия участия в боевых действиях</a:t>
            </a:r>
          </a:p>
          <a:p>
            <a:pPr>
              <a:buNone/>
            </a:pPr>
            <a:endParaRPr lang="ru-RU" sz="2000" b="1" dirty="0"/>
          </a:p>
          <a:p>
            <a:pPr>
              <a:buFont typeface="Arial" panose="020B0604020202020204" pitchFamily="34" charset="0"/>
              <a:buChar char="•"/>
            </a:pPr>
            <a:r>
              <a:rPr lang="ru-RU" sz="2000" b="1" dirty="0"/>
              <a:t>Статистика и ПТСР у ветеранов:</a:t>
            </a:r>
            <a:endParaRPr lang="ru-RU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2000" dirty="0"/>
              <a:t>Ветераны Вьетнама: к 1975 году число самоубийств превышало число погибших в войне в три раза. 30,6% страдали ПТСР, около 70% – разводы.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2000" dirty="0"/>
              <a:t>Афганистан: 17% ветеранов с ПТСР, высокий уровень тревожности, депрессии, 66,7% – алкогольная зависимость.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2000" dirty="0"/>
              <a:t>Чечня: 22% участников боевых действий имели признаки ПТСР.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b="1" dirty="0"/>
              <a:t>Особенности боевых действий как экстремальной ситуации:</a:t>
            </a:r>
            <a:endParaRPr lang="ru-RU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2000" dirty="0"/>
              <a:t>Опасность постоянная, непредсказуемая, неоднородная.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2000" dirty="0"/>
              <a:t>Военнослужащий одновременно жертва и участник насилия — внутренние конфликты и моральные дилеммы.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2000" dirty="0"/>
              <a:t>Разрыв с привычным социальным окружением, бытовые трудности, климатические и культурные особенности.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b="1" dirty="0"/>
              <a:t>Отличие боевых действий от других ЧС:</a:t>
            </a:r>
            <a:endParaRPr lang="ru-RU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2000" dirty="0"/>
              <a:t>Природные катастрофы можно прогнозировать; боевые действия — направлены против человека, сопровождаются психологическим давлением.</a:t>
            </a:r>
          </a:p>
        </p:txBody>
      </p:sp>
    </p:spTree>
    <p:extLst>
      <p:ext uri="{BB962C8B-B14F-4D97-AF65-F5344CB8AC3E}">
        <p14:creationId xmlns:p14="http://schemas.microsoft.com/office/powerpoint/2010/main" val="9616413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16" name="Rectangle 4115">
            <a:extLst>
              <a:ext uri="{FF2B5EF4-FFF2-40B4-BE49-F238E27FC236}">
                <a16:creationId xmlns:a16="http://schemas.microsoft.com/office/drawing/2014/main" id="{8D1AA55E-40D5-461B-A5A8-4AE8AAB71B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1058985" y="314817"/>
            <a:ext cx="6331165" cy="844996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altLang="ru-RU" sz="3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Рекомендуемая</a:t>
            </a:r>
            <a:r>
              <a:rPr lang="en-US" altLang="ru-RU" sz="3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ru-RU" sz="3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литература</a:t>
            </a:r>
            <a:r>
              <a:rPr lang="en-US" altLang="ru-RU" sz="3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br>
              <a:rPr lang="en-US" altLang="ru-RU" sz="3500" dirty="0"/>
            </a:br>
            <a:endParaRPr lang="en-US" altLang="ru-RU" sz="3500" dirty="0"/>
          </a:p>
        </p:txBody>
      </p:sp>
      <p:cxnSp>
        <p:nvCxnSpPr>
          <p:cNvPr id="4118" name="!!Straight Connector">
            <a:extLst>
              <a:ext uri="{FF2B5EF4-FFF2-40B4-BE49-F238E27FC236}">
                <a16:creationId xmlns:a16="http://schemas.microsoft.com/office/drawing/2014/main" id="{7EB498BD-8089-4626-91EA-4978EBEF5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806470"/>
            <a:ext cx="7903723" cy="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8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1" name="Содержимое 4" descr="http://www.psy-files.ru/templates/school/images/books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7" r="16569" b="1"/>
          <a:stretch>
            <a:fillRect/>
          </a:stretch>
        </p:blipFill>
        <p:spPr>
          <a:xfrm>
            <a:off x="7559170" y="1849531"/>
            <a:ext cx="4253312" cy="3889736"/>
          </a:xfrm>
          <a:custGeom>
            <a:avLst/>
            <a:gdLst/>
            <a:ahLst/>
            <a:cxnLst/>
            <a:rect l="l" t="t" r="r" b="b"/>
            <a:pathLst>
              <a:path w="2457864" h="2457864">
                <a:moveTo>
                  <a:pt x="1228932" y="0"/>
                </a:moveTo>
                <a:cubicBezTo>
                  <a:pt x="1907652" y="0"/>
                  <a:pt x="2457864" y="550212"/>
                  <a:pt x="2457864" y="1228932"/>
                </a:cubicBezTo>
                <a:cubicBezTo>
                  <a:pt x="2457864" y="1907652"/>
                  <a:pt x="1907652" y="2457864"/>
                  <a:pt x="1228932" y="2457864"/>
                </a:cubicBezTo>
                <a:cubicBezTo>
                  <a:pt x="550212" y="2457864"/>
                  <a:pt x="0" y="1907652"/>
                  <a:pt x="0" y="1228932"/>
                </a:cubicBezTo>
                <a:cubicBezTo>
                  <a:pt x="0" y="550212"/>
                  <a:pt x="550212" y="0"/>
                  <a:pt x="1228932" y="0"/>
                </a:cubicBezTo>
                <a:close/>
              </a:path>
            </a:pathLst>
          </a:custGeom>
        </p:spPr>
      </p:pic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55813" y="967879"/>
            <a:ext cx="9298050" cy="3889736"/>
          </a:xfrm>
        </p:spPr>
        <p:txBody>
          <a:bodyPr vert="horz" lIns="91440" tIns="45720" rIns="91440" bIns="45720" rtlCol="0" anchor="t">
            <a:noAutofit/>
          </a:bodyPr>
          <a:lstStyle/>
          <a:p>
            <a:pPr lvl="0">
              <a:spcBef>
                <a:spcPts val="0"/>
              </a:spcBef>
              <a:spcAft>
                <a:spcPts val="600"/>
              </a:spcAft>
            </a:pPr>
            <a:r>
              <a:rPr lang="en-US" sz="1300" b="1" dirty="0" err="1">
                <a:solidFill>
                  <a:schemeClr val="tx1">
                    <a:alpha val="80000"/>
                  </a:schemeClr>
                </a:solidFill>
              </a:rPr>
              <a:t>Бердибаева</a:t>
            </a:r>
            <a:r>
              <a:rPr lang="en-US" sz="1300" b="1" dirty="0">
                <a:solidFill>
                  <a:schemeClr val="tx1">
                    <a:alpha val="80000"/>
                  </a:schemeClr>
                </a:solidFill>
              </a:rPr>
              <a:t> С.К. </a:t>
            </a:r>
            <a:r>
              <a:rPr lang="en-US" sz="1300" b="1" dirty="0" err="1">
                <a:solidFill>
                  <a:schemeClr val="tx1">
                    <a:alpha val="80000"/>
                  </a:schemeClr>
                </a:solidFill>
              </a:rPr>
              <a:t>Түлға</a:t>
            </a:r>
            <a:r>
              <a:rPr lang="en-US" sz="1300" b="1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1300" b="1" dirty="0" err="1">
                <a:solidFill>
                  <a:schemeClr val="tx1">
                    <a:alpha val="80000"/>
                  </a:schemeClr>
                </a:solidFill>
              </a:rPr>
              <a:t>психологиясы</a:t>
            </a:r>
            <a:r>
              <a:rPr lang="en-US" sz="1300" b="1" dirty="0">
                <a:solidFill>
                  <a:schemeClr val="tx1">
                    <a:alpha val="80000"/>
                  </a:schemeClr>
                </a:solidFill>
              </a:rPr>
              <a:t>: </a:t>
            </a:r>
            <a:r>
              <a:rPr lang="en-US" sz="1300" b="1" dirty="0" err="1">
                <a:solidFill>
                  <a:schemeClr val="tx1">
                    <a:alpha val="80000"/>
                  </a:schemeClr>
                </a:solidFill>
              </a:rPr>
              <a:t>учебное</a:t>
            </a:r>
            <a:r>
              <a:rPr lang="en-US" sz="1300" b="1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1300" b="1" dirty="0" err="1">
                <a:solidFill>
                  <a:schemeClr val="tx1">
                    <a:alpha val="80000"/>
                  </a:schemeClr>
                </a:solidFill>
              </a:rPr>
              <a:t>пособие</a:t>
            </a:r>
            <a:r>
              <a:rPr lang="en-US" sz="1300" b="1" dirty="0">
                <a:solidFill>
                  <a:schemeClr val="tx1">
                    <a:alpha val="80000"/>
                  </a:schemeClr>
                </a:solidFill>
              </a:rPr>
              <a:t>. – </a:t>
            </a:r>
            <a:r>
              <a:rPr lang="en-US" sz="1300" b="1" dirty="0" err="1">
                <a:solidFill>
                  <a:schemeClr val="tx1">
                    <a:alpha val="80000"/>
                  </a:schemeClr>
                </a:solidFill>
              </a:rPr>
              <a:t>Алматы</a:t>
            </a:r>
            <a:r>
              <a:rPr lang="en-US" sz="1300" b="1" dirty="0">
                <a:solidFill>
                  <a:schemeClr val="tx1">
                    <a:alpha val="80000"/>
                  </a:schemeClr>
                </a:solidFill>
              </a:rPr>
              <a:t>: </a:t>
            </a:r>
            <a:r>
              <a:rPr lang="en-US" sz="1300" b="1" dirty="0" err="1">
                <a:solidFill>
                  <a:schemeClr val="tx1">
                    <a:alpha val="80000"/>
                  </a:schemeClr>
                </a:solidFill>
              </a:rPr>
              <a:t>Қазақ</a:t>
            </a:r>
            <a:r>
              <a:rPr lang="en-US" sz="1300" b="1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1300" b="1" dirty="0" err="1">
                <a:solidFill>
                  <a:schemeClr val="tx1">
                    <a:alpha val="80000"/>
                  </a:schemeClr>
                </a:solidFill>
              </a:rPr>
              <a:t>университеті</a:t>
            </a:r>
            <a:r>
              <a:rPr lang="en-US" sz="1300" b="1" dirty="0">
                <a:solidFill>
                  <a:schemeClr val="tx1">
                    <a:alpha val="80000"/>
                  </a:schemeClr>
                </a:solidFill>
              </a:rPr>
              <a:t>, 2016.</a:t>
            </a:r>
          </a:p>
          <a:p>
            <a:pPr lvl="0">
              <a:spcBef>
                <a:spcPts val="0"/>
              </a:spcBef>
              <a:spcAft>
                <a:spcPts val="600"/>
              </a:spcAft>
            </a:pPr>
            <a:r>
              <a:rPr lang="en-US" sz="1300" b="1" dirty="0" err="1">
                <a:solidFill>
                  <a:schemeClr val="tx1">
                    <a:alpha val="80000"/>
                  </a:schemeClr>
                </a:solidFill>
              </a:rPr>
              <a:t>Воронов</a:t>
            </a:r>
            <a:r>
              <a:rPr lang="en-US" sz="1300" b="1" dirty="0">
                <a:solidFill>
                  <a:schemeClr val="tx1">
                    <a:alpha val="80000"/>
                  </a:schemeClr>
                </a:solidFill>
              </a:rPr>
              <a:t> И.А. </a:t>
            </a:r>
            <a:r>
              <a:rPr lang="en-US" sz="1300" b="1" dirty="0" err="1">
                <a:solidFill>
                  <a:schemeClr val="tx1">
                    <a:alpha val="80000"/>
                  </a:schemeClr>
                </a:solidFill>
              </a:rPr>
              <a:t>Экстремальная</a:t>
            </a:r>
            <a:r>
              <a:rPr lang="en-US" sz="1300" b="1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1300" b="1" dirty="0" err="1">
                <a:solidFill>
                  <a:schemeClr val="tx1">
                    <a:alpha val="80000"/>
                  </a:schemeClr>
                </a:solidFill>
              </a:rPr>
              <a:t>психология</a:t>
            </a:r>
            <a:r>
              <a:rPr lang="en-US" sz="1300" b="1" dirty="0">
                <a:solidFill>
                  <a:schemeClr val="tx1">
                    <a:alpha val="80000"/>
                  </a:schemeClr>
                </a:solidFill>
              </a:rPr>
              <a:t>: </a:t>
            </a:r>
            <a:r>
              <a:rPr lang="en-US" sz="1300" b="1" dirty="0" err="1">
                <a:solidFill>
                  <a:schemeClr val="tx1">
                    <a:alpha val="80000"/>
                  </a:schemeClr>
                </a:solidFill>
              </a:rPr>
              <a:t>комплексный</a:t>
            </a:r>
            <a:r>
              <a:rPr lang="en-US" sz="1300" b="1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1300" b="1" dirty="0" err="1">
                <a:solidFill>
                  <a:schemeClr val="tx1">
                    <a:alpha val="80000"/>
                  </a:schemeClr>
                </a:solidFill>
              </a:rPr>
              <a:t>подход</a:t>
            </a:r>
            <a:r>
              <a:rPr lang="en-US" sz="1300" b="1" dirty="0">
                <a:solidFill>
                  <a:schemeClr val="tx1">
                    <a:alpha val="80000"/>
                  </a:schemeClr>
                </a:solidFill>
              </a:rPr>
              <a:t>: </a:t>
            </a:r>
            <a:r>
              <a:rPr lang="en-US" sz="1300" b="1" dirty="0" err="1">
                <a:solidFill>
                  <a:schemeClr val="tx1">
                    <a:alpha val="80000"/>
                  </a:schemeClr>
                </a:solidFill>
              </a:rPr>
              <a:t>монография</a:t>
            </a:r>
            <a:r>
              <a:rPr lang="en-US" sz="1300" b="1" dirty="0">
                <a:solidFill>
                  <a:schemeClr val="tx1">
                    <a:alpha val="80000"/>
                  </a:schemeClr>
                </a:solidFill>
              </a:rPr>
              <a:t>. – </a:t>
            </a:r>
            <a:r>
              <a:rPr lang="en-US" sz="1300" b="1" dirty="0" err="1">
                <a:solidFill>
                  <a:schemeClr val="tx1">
                    <a:alpha val="80000"/>
                  </a:schemeClr>
                </a:solidFill>
              </a:rPr>
              <a:t>СПб</a:t>
            </a:r>
            <a:r>
              <a:rPr lang="en-US" sz="1300" b="1" dirty="0">
                <a:solidFill>
                  <a:schemeClr val="tx1">
                    <a:alpha val="80000"/>
                  </a:schemeClr>
                </a:solidFill>
              </a:rPr>
              <a:t>.:ЧОУВПО </a:t>
            </a:r>
            <a:r>
              <a:rPr lang="en-US" sz="1300" b="1" dirty="0" err="1">
                <a:solidFill>
                  <a:schemeClr val="tx1">
                    <a:alpha val="80000"/>
                  </a:schemeClr>
                </a:solidFill>
              </a:rPr>
              <a:t>СПбИПиА</a:t>
            </a:r>
            <a:r>
              <a:rPr lang="en-US" sz="1300" b="1" dirty="0">
                <a:solidFill>
                  <a:schemeClr val="tx1">
                    <a:alpha val="80000"/>
                  </a:schemeClr>
                </a:solidFill>
              </a:rPr>
              <a:t>, 2012. –146 с.</a:t>
            </a:r>
          </a:p>
          <a:p>
            <a:pPr lvl="0">
              <a:spcBef>
                <a:spcPts val="0"/>
              </a:spcBef>
              <a:spcAft>
                <a:spcPts val="600"/>
              </a:spcAft>
            </a:pPr>
            <a:r>
              <a:rPr lang="en-US" sz="1300" b="1" dirty="0" err="1">
                <a:solidFill>
                  <a:schemeClr val="tx1">
                    <a:alpha val="80000"/>
                  </a:schemeClr>
                </a:solidFill>
              </a:rPr>
              <a:t>Психология</a:t>
            </a:r>
            <a:r>
              <a:rPr lang="en-US" sz="1300" b="1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1300" b="1" dirty="0" err="1">
                <a:solidFill>
                  <a:schemeClr val="tx1">
                    <a:alpha val="80000"/>
                  </a:schemeClr>
                </a:solidFill>
              </a:rPr>
              <a:t>экстремальных</a:t>
            </a:r>
            <a:r>
              <a:rPr lang="en-US" sz="1300" b="1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1300" b="1" dirty="0" err="1">
                <a:solidFill>
                  <a:schemeClr val="tx1">
                    <a:alpha val="80000"/>
                  </a:schemeClr>
                </a:solidFill>
              </a:rPr>
              <a:t>ситуаций</a:t>
            </a:r>
            <a:r>
              <a:rPr lang="en-US" sz="1300" b="1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1300" b="1" dirty="0" err="1">
                <a:solidFill>
                  <a:schemeClr val="tx1">
                    <a:alpha val="80000"/>
                  </a:schemeClr>
                </a:solidFill>
              </a:rPr>
              <a:t>для</a:t>
            </a:r>
            <a:r>
              <a:rPr lang="en-US" sz="1300" b="1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1300" b="1" dirty="0" err="1">
                <a:solidFill>
                  <a:schemeClr val="tx1">
                    <a:alpha val="80000"/>
                  </a:schemeClr>
                </a:solidFill>
              </a:rPr>
              <a:t>спасателей</a:t>
            </a:r>
            <a:r>
              <a:rPr lang="en-US" sz="1300" b="1" dirty="0">
                <a:solidFill>
                  <a:schemeClr val="tx1">
                    <a:alpha val="80000"/>
                  </a:schemeClr>
                </a:solidFill>
              </a:rPr>
              <a:t> и </a:t>
            </a:r>
            <a:r>
              <a:rPr lang="en-US" sz="1300" b="1" dirty="0" err="1">
                <a:solidFill>
                  <a:schemeClr val="tx1">
                    <a:alpha val="80000"/>
                  </a:schemeClr>
                </a:solidFill>
              </a:rPr>
              <a:t>пожарных</a:t>
            </a:r>
            <a:r>
              <a:rPr lang="en-US" sz="1300" b="1" dirty="0">
                <a:solidFill>
                  <a:schemeClr val="tx1">
                    <a:alpha val="80000"/>
                  </a:schemeClr>
                </a:solidFill>
              </a:rPr>
              <a:t> / </a:t>
            </a:r>
            <a:r>
              <a:rPr lang="en-US" sz="1300" b="1" dirty="0" err="1">
                <a:solidFill>
                  <a:schemeClr val="tx1">
                    <a:alpha val="80000"/>
                  </a:schemeClr>
                </a:solidFill>
              </a:rPr>
              <a:t>под</a:t>
            </a:r>
            <a:r>
              <a:rPr lang="en-US" sz="1300" b="1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1300" b="1" dirty="0" err="1">
                <a:solidFill>
                  <a:schemeClr val="tx1">
                    <a:alpha val="80000"/>
                  </a:schemeClr>
                </a:solidFill>
              </a:rPr>
              <a:t>общей</a:t>
            </a:r>
            <a:r>
              <a:rPr lang="en-US" sz="1300" b="1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1300" b="1" dirty="0" err="1">
                <a:solidFill>
                  <a:schemeClr val="tx1">
                    <a:alpha val="80000"/>
                  </a:schemeClr>
                </a:solidFill>
              </a:rPr>
              <a:t>ред</a:t>
            </a:r>
            <a:r>
              <a:rPr lang="en-US" sz="1300" b="1" dirty="0">
                <a:solidFill>
                  <a:schemeClr val="tx1">
                    <a:alpha val="80000"/>
                  </a:schemeClr>
                </a:solidFill>
              </a:rPr>
              <a:t>. Ю.С. </a:t>
            </a:r>
            <a:r>
              <a:rPr lang="en-US" sz="1300" b="1" dirty="0" err="1">
                <a:solidFill>
                  <a:schemeClr val="tx1">
                    <a:alpha val="80000"/>
                  </a:schemeClr>
                </a:solidFill>
              </a:rPr>
              <a:t>Шойгу</a:t>
            </a:r>
            <a:r>
              <a:rPr lang="en-US" sz="1300" b="1" dirty="0">
                <a:solidFill>
                  <a:schemeClr val="tx1">
                    <a:alpha val="80000"/>
                  </a:schemeClr>
                </a:solidFill>
              </a:rPr>
              <a:t>. - М.: </a:t>
            </a:r>
            <a:r>
              <a:rPr lang="en-US" sz="1300" b="1" dirty="0" err="1">
                <a:solidFill>
                  <a:schemeClr val="tx1">
                    <a:alpha val="80000"/>
                  </a:schemeClr>
                </a:solidFill>
              </a:rPr>
              <a:t>Смысл</a:t>
            </a:r>
            <a:r>
              <a:rPr lang="en-US" sz="1300" b="1" dirty="0">
                <a:solidFill>
                  <a:schemeClr val="tx1">
                    <a:alpha val="80000"/>
                  </a:schemeClr>
                </a:solidFill>
              </a:rPr>
              <a:t>, 2018. - 319 с. </a:t>
            </a:r>
          </a:p>
          <a:p>
            <a:pPr lvl="0">
              <a:spcBef>
                <a:spcPts val="0"/>
              </a:spcBef>
              <a:spcAft>
                <a:spcPts val="600"/>
              </a:spcAft>
            </a:pPr>
            <a:r>
              <a:rPr lang="en-US" sz="1300" b="1" dirty="0" err="1">
                <a:solidFill>
                  <a:schemeClr val="tx1">
                    <a:alpha val="80000"/>
                  </a:schemeClr>
                </a:solidFill>
              </a:rPr>
              <a:t>Мигунова</a:t>
            </a:r>
            <a:r>
              <a:rPr lang="en-US" sz="1300" b="1" dirty="0">
                <a:solidFill>
                  <a:schemeClr val="tx1">
                    <a:alpha val="80000"/>
                  </a:schemeClr>
                </a:solidFill>
              </a:rPr>
              <a:t> Ю.С., </a:t>
            </a:r>
            <a:r>
              <a:rPr lang="en-US" sz="1300" b="1" dirty="0" err="1">
                <a:solidFill>
                  <a:schemeClr val="tx1">
                    <a:alpha val="80000"/>
                  </a:schemeClr>
                </a:solidFill>
              </a:rPr>
              <a:t>Королева</a:t>
            </a:r>
            <a:r>
              <a:rPr lang="en-US" sz="1300" b="1" dirty="0">
                <a:solidFill>
                  <a:schemeClr val="tx1">
                    <a:alpha val="80000"/>
                  </a:schemeClr>
                </a:solidFill>
              </a:rPr>
              <a:t> С.В. </a:t>
            </a:r>
            <a:r>
              <a:rPr lang="en-US" sz="1300" b="1" dirty="0" err="1">
                <a:solidFill>
                  <a:schemeClr val="tx1">
                    <a:alpha val="80000"/>
                  </a:schemeClr>
                </a:solidFill>
              </a:rPr>
              <a:t>Психология</a:t>
            </a:r>
            <a:r>
              <a:rPr lang="en-US" sz="1300" b="1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1300" b="1" dirty="0" err="1">
                <a:solidFill>
                  <a:schemeClr val="tx1">
                    <a:alpha val="80000"/>
                  </a:schemeClr>
                </a:solidFill>
              </a:rPr>
              <a:t>экстремальных</a:t>
            </a:r>
            <a:r>
              <a:rPr lang="en-US" sz="1300" b="1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1300" b="1" dirty="0" err="1">
                <a:solidFill>
                  <a:schemeClr val="tx1">
                    <a:alpha val="80000"/>
                  </a:schemeClr>
                </a:solidFill>
              </a:rPr>
              <a:t>ситуаций</a:t>
            </a:r>
            <a:r>
              <a:rPr lang="en-US" sz="1300" b="1" dirty="0">
                <a:solidFill>
                  <a:schemeClr val="tx1">
                    <a:alpha val="80000"/>
                  </a:schemeClr>
                </a:solidFill>
              </a:rPr>
              <a:t>: </a:t>
            </a:r>
            <a:r>
              <a:rPr lang="en-US" sz="1300" b="1" dirty="0" err="1">
                <a:solidFill>
                  <a:schemeClr val="tx1">
                    <a:alpha val="80000"/>
                  </a:schemeClr>
                </a:solidFill>
              </a:rPr>
              <a:t>учебное</a:t>
            </a:r>
            <a:r>
              <a:rPr lang="en-US" sz="1300" b="1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1300" b="1" dirty="0" err="1">
                <a:solidFill>
                  <a:schemeClr val="tx1">
                    <a:alpha val="80000"/>
                  </a:schemeClr>
                </a:solidFill>
              </a:rPr>
              <a:t>пособие</a:t>
            </a:r>
            <a:r>
              <a:rPr lang="en-US" sz="1300" b="1" dirty="0">
                <a:solidFill>
                  <a:schemeClr val="tx1">
                    <a:alpha val="80000"/>
                  </a:schemeClr>
                </a:solidFill>
              </a:rPr>
              <a:t>. − </a:t>
            </a:r>
            <a:r>
              <a:rPr lang="en-US" sz="1300" b="1" dirty="0" err="1">
                <a:solidFill>
                  <a:schemeClr val="tx1">
                    <a:alpha val="80000"/>
                  </a:schemeClr>
                </a:solidFill>
              </a:rPr>
              <a:t>Иваново</a:t>
            </a:r>
            <a:r>
              <a:rPr lang="en-US" sz="1300" b="1" dirty="0">
                <a:solidFill>
                  <a:schemeClr val="tx1">
                    <a:alpha val="80000"/>
                  </a:schemeClr>
                </a:solidFill>
              </a:rPr>
              <a:t>: ФГБОУ ВО </a:t>
            </a:r>
            <a:r>
              <a:rPr lang="en-US" sz="1300" b="1" dirty="0" err="1">
                <a:solidFill>
                  <a:schemeClr val="tx1">
                    <a:alpha val="80000"/>
                  </a:schemeClr>
                </a:solidFill>
              </a:rPr>
              <a:t>Ивановская</a:t>
            </a:r>
            <a:r>
              <a:rPr lang="en-US" sz="1300" b="1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1300" b="1" dirty="0" err="1">
                <a:solidFill>
                  <a:schemeClr val="tx1">
                    <a:alpha val="80000"/>
                  </a:schemeClr>
                </a:solidFill>
              </a:rPr>
              <a:t>пожарно-спасательная</a:t>
            </a:r>
            <a:r>
              <a:rPr lang="en-US" sz="1300" b="1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1300" b="1" dirty="0" err="1">
                <a:solidFill>
                  <a:schemeClr val="tx1">
                    <a:alpha val="80000"/>
                  </a:schemeClr>
                </a:solidFill>
              </a:rPr>
              <a:t>академия</a:t>
            </a:r>
            <a:r>
              <a:rPr lang="en-US" sz="1300" b="1" dirty="0">
                <a:solidFill>
                  <a:schemeClr val="tx1">
                    <a:alpha val="80000"/>
                  </a:schemeClr>
                </a:solidFill>
              </a:rPr>
              <a:t> ГПС МЧС </a:t>
            </a:r>
            <a:r>
              <a:rPr lang="en-US" sz="1300" b="1" dirty="0" err="1">
                <a:solidFill>
                  <a:schemeClr val="tx1">
                    <a:alpha val="80000"/>
                  </a:schemeClr>
                </a:solidFill>
              </a:rPr>
              <a:t>России</a:t>
            </a:r>
            <a:r>
              <a:rPr lang="en-US" sz="1300" b="1" dirty="0">
                <a:solidFill>
                  <a:schemeClr val="tx1">
                    <a:alpha val="80000"/>
                  </a:schemeClr>
                </a:solidFill>
              </a:rPr>
              <a:t>, 2020. − 157 с</a:t>
            </a:r>
          </a:p>
          <a:p>
            <a:pPr lvl="0">
              <a:spcBef>
                <a:spcPts val="0"/>
              </a:spcBef>
              <a:spcAft>
                <a:spcPts val="600"/>
              </a:spcAft>
            </a:pPr>
            <a:r>
              <a:rPr lang="en-US" sz="1300" b="1" dirty="0" err="1">
                <a:solidFill>
                  <a:schemeClr val="tx1">
                    <a:alpha val="80000"/>
                  </a:schemeClr>
                </a:solidFill>
              </a:rPr>
              <a:t>Психология</a:t>
            </a:r>
            <a:r>
              <a:rPr lang="en-US" sz="1300" b="1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1300" b="1" dirty="0" err="1">
                <a:solidFill>
                  <a:schemeClr val="tx1">
                    <a:alpha val="80000"/>
                  </a:schemeClr>
                </a:solidFill>
              </a:rPr>
              <a:t>кризисных</a:t>
            </a:r>
            <a:r>
              <a:rPr lang="en-US" sz="1300" b="1" dirty="0">
                <a:solidFill>
                  <a:schemeClr val="tx1">
                    <a:alpha val="80000"/>
                  </a:schemeClr>
                </a:solidFill>
              </a:rPr>
              <a:t> и </a:t>
            </a:r>
            <a:r>
              <a:rPr lang="en-US" sz="1300" b="1" dirty="0" err="1">
                <a:solidFill>
                  <a:schemeClr val="tx1">
                    <a:alpha val="80000"/>
                  </a:schemeClr>
                </a:solidFill>
              </a:rPr>
              <a:t>экстремальных</a:t>
            </a:r>
            <a:r>
              <a:rPr lang="en-US" sz="1300" b="1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1300" b="1" dirty="0" err="1">
                <a:solidFill>
                  <a:schemeClr val="tx1">
                    <a:alpha val="80000"/>
                  </a:schemeClr>
                </a:solidFill>
              </a:rPr>
              <a:t>ситуаций</a:t>
            </a:r>
            <a:r>
              <a:rPr lang="en-US" sz="1300" b="1" dirty="0">
                <a:solidFill>
                  <a:schemeClr val="tx1">
                    <a:alpha val="80000"/>
                  </a:schemeClr>
                </a:solidFill>
              </a:rPr>
              <a:t>: </a:t>
            </a:r>
            <a:r>
              <a:rPr lang="en-US" sz="1300" b="1" dirty="0" err="1">
                <a:solidFill>
                  <a:schemeClr val="tx1">
                    <a:alpha val="80000"/>
                  </a:schemeClr>
                </a:solidFill>
              </a:rPr>
              <a:t>учебник</a:t>
            </a:r>
            <a:r>
              <a:rPr lang="en-US" sz="1300" b="1" dirty="0">
                <a:solidFill>
                  <a:schemeClr val="tx1">
                    <a:alpha val="80000"/>
                  </a:schemeClr>
                </a:solidFill>
              </a:rPr>
              <a:t> / </a:t>
            </a:r>
            <a:r>
              <a:rPr lang="en-US" sz="1300" b="1" dirty="0" err="1">
                <a:solidFill>
                  <a:schemeClr val="tx1">
                    <a:alpha val="80000"/>
                  </a:schemeClr>
                </a:solidFill>
              </a:rPr>
              <a:t>под</a:t>
            </a:r>
            <a:r>
              <a:rPr lang="en-US" sz="1300" b="1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1300" b="1" dirty="0" err="1">
                <a:solidFill>
                  <a:schemeClr val="tx1">
                    <a:alpha val="80000"/>
                  </a:schemeClr>
                </a:solidFill>
              </a:rPr>
              <a:t>ред</a:t>
            </a:r>
            <a:r>
              <a:rPr lang="en-US" sz="1300" b="1" dirty="0">
                <a:solidFill>
                  <a:schemeClr val="tx1">
                    <a:alpha val="80000"/>
                  </a:schemeClr>
                </a:solidFill>
              </a:rPr>
              <a:t>. Н. С. </a:t>
            </a:r>
            <a:r>
              <a:rPr lang="en-US" sz="1300" b="1" dirty="0" err="1">
                <a:solidFill>
                  <a:schemeClr val="tx1">
                    <a:alpha val="80000"/>
                  </a:schemeClr>
                </a:solidFill>
              </a:rPr>
              <a:t>Хрусталёвой</a:t>
            </a:r>
            <a:r>
              <a:rPr lang="en-US" sz="1300" b="1" dirty="0">
                <a:solidFill>
                  <a:schemeClr val="tx1">
                    <a:alpha val="80000"/>
                  </a:schemeClr>
                </a:solidFill>
              </a:rPr>
              <a:t>. — </a:t>
            </a:r>
            <a:r>
              <a:rPr lang="en-US" sz="1300" b="1" dirty="0" err="1">
                <a:solidFill>
                  <a:schemeClr val="tx1">
                    <a:alpha val="80000"/>
                  </a:schemeClr>
                </a:solidFill>
              </a:rPr>
              <a:t>СПб</a:t>
            </a:r>
            <a:r>
              <a:rPr lang="en-US" sz="1300" b="1" dirty="0">
                <a:solidFill>
                  <a:schemeClr val="tx1">
                    <a:alpha val="80000"/>
                  </a:schemeClr>
                </a:solidFill>
              </a:rPr>
              <a:t>.: </a:t>
            </a:r>
            <a:r>
              <a:rPr lang="en-US" sz="1300" b="1" dirty="0" err="1">
                <a:solidFill>
                  <a:schemeClr val="tx1">
                    <a:alpha val="80000"/>
                  </a:schemeClr>
                </a:solidFill>
              </a:rPr>
              <a:t>Изд-во</a:t>
            </a:r>
            <a:r>
              <a:rPr lang="en-US" sz="1300" b="1" dirty="0">
                <a:solidFill>
                  <a:schemeClr val="tx1">
                    <a:alpha val="80000"/>
                  </a:schemeClr>
                </a:solidFill>
              </a:rPr>
              <a:t> С.-</a:t>
            </a:r>
            <a:r>
              <a:rPr lang="en-US" sz="1300" b="1" dirty="0" err="1">
                <a:solidFill>
                  <a:schemeClr val="tx1">
                    <a:alpha val="80000"/>
                  </a:schemeClr>
                </a:solidFill>
              </a:rPr>
              <a:t>Петерб</a:t>
            </a:r>
            <a:r>
              <a:rPr lang="en-US" sz="1300" b="1" dirty="0">
                <a:solidFill>
                  <a:schemeClr val="tx1">
                    <a:alpha val="80000"/>
                  </a:schemeClr>
                </a:solidFill>
              </a:rPr>
              <a:t>. </a:t>
            </a:r>
            <a:r>
              <a:rPr lang="en-US" sz="1300" b="1" dirty="0" err="1">
                <a:solidFill>
                  <a:schemeClr val="tx1">
                    <a:alpha val="80000"/>
                  </a:schemeClr>
                </a:solidFill>
              </a:rPr>
              <a:t>ун-та</a:t>
            </a:r>
            <a:r>
              <a:rPr lang="en-US" sz="1300" b="1" dirty="0">
                <a:solidFill>
                  <a:schemeClr val="tx1">
                    <a:alpha val="80000"/>
                  </a:schemeClr>
                </a:solidFill>
              </a:rPr>
              <a:t>, 2018. — 748 с.</a:t>
            </a:r>
          </a:p>
          <a:p>
            <a:pPr lvl="0">
              <a:spcBef>
                <a:spcPts val="0"/>
              </a:spcBef>
              <a:spcAft>
                <a:spcPts val="600"/>
              </a:spcAft>
            </a:pPr>
            <a:r>
              <a:rPr lang="en-US" sz="1300" b="1" dirty="0" err="1">
                <a:solidFill>
                  <a:schemeClr val="tx1">
                    <a:alpha val="80000"/>
                  </a:schemeClr>
                </a:solidFill>
              </a:rPr>
              <a:t>Пономарева</a:t>
            </a:r>
            <a:r>
              <a:rPr lang="en-US" sz="1300" b="1" dirty="0">
                <a:solidFill>
                  <a:schemeClr val="tx1">
                    <a:alpha val="80000"/>
                  </a:schemeClr>
                </a:solidFill>
              </a:rPr>
              <a:t> И. М. </a:t>
            </a:r>
            <a:r>
              <a:rPr lang="en-US" sz="1300" b="1" dirty="0" err="1">
                <a:solidFill>
                  <a:schemeClr val="tx1">
                    <a:alpha val="80000"/>
                  </a:schemeClr>
                </a:solidFill>
              </a:rPr>
              <a:t>Работа</a:t>
            </a:r>
            <a:r>
              <a:rPr lang="en-US" sz="1300" b="1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1300" b="1" dirty="0" err="1">
                <a:solidFill>
                  <a:schemeClr val="tx1">
                    <a:alpha val="80000"/>
                  </a:schemeClr>
                </a:solidFill>
              </a:rPr>
              <a:t>психолога</a:t>
            </a:r>
            <a:r>
              <a:rPr lang="en-US" sz="1300" b="1" dirty="0">
                <a:solidFill>
                  <a:schemeClr val="tx1">
                    <a:alpha val="80000"/>
                  </a:schemeClr>
                </a:solidFill>
              </a:rPr>
              <a:t> в </a:t>
            </a:r>
            <a:r>
              <a:rPr lang="en-US" sz="1300" b="1" dirty="0" err="1">
                <a:solidFill>
                  <a:schemeClr val="tx1">
                    <a:alpha val="80000"/>
                  </a:schemeClr>
                </a:solidFill>
              </a:rPr>
              <a:t>кризисных</a:t>
            </a:r>
            <a:r>
              <a:rPr lang="en-US" sz="1300" b="1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1300" b="1" dirty="0" err="1">
                <a:solidFill>
                  <a:schemeClr val="tx1">
                    <a:alpha val="80000"/>
                  </a:schemeClr>
                </a:solidFill>
              </a:rPr>
              <a:t>службах</a:t>
            </a:r>
            <a:r>
              <a:rPr lang="en-US" sz="1300" b="1" dirty="0">
                <a:solidFill>
                  <a:schemeClr val="tx1">
                    <a:alpha val="80000"/>
                  </a:schemeClr>
                </a:solidFill>
              </a:rPr>
              <a:t>: </a:t>
            </a:r>
            <a:r>
              <a:rPr lang="en-US" sz="1300" b="1" dirty="0" err="1">
                <a:solidFill>
                  <a:schemeClr val="tx1">
                    <a:alpha val="80000"/>
                  </a:schemeClr>
                </a:solidFill>
              </a:rPr>
              <a:t>учебное</a:t>
            </a:r>
            <a:r>
              <a:rPr lang="en-US" sz="1300" b="1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1300" b="1" dirty="0" err="1">
                <a:solidFill>
                  <a:schemeClr val="tx1">
                    <a:alpha val="80000"/>
                  </a:schemeClr>
                </a:solidFill>
              </a:rPr>
              <a:t>пособие</a:t>
            </a:r>
            <a:r>
              <a:rPr lang="en-US" sz="1300" b="1" dirty="0">
                <a:solidFill>
                  <a:schemeClr val="tx1">
                    <a:alpha val="80000"/>
                  </a:schemeClr>
                </a:solidFill>
              </a:rPr>
              <a:t>. — </a:t>
            </a:r>
            <a:r>
              <a:rPr lang="en-US" sz="1300" b="1" dirty="0" err="1">
                <a:solidFill>
                  <a:schemeClr val="tx1">
                    <a:alpha val="80000"/>
                  </a:schemeClr>
                </a:solidFill>
              </a:rPr>
              <a:t>СПб</a:t>
            </a:r>
            <a:r>
              <a:rPr lang="en-US" sz="1300" b="1" dirty="0">
                <a:solidFill>
                  <a:schemeClr val="tx1">
                    <a:alpha val="80000"/>
                  </a:schemeClr>
                </a:solidFill>
              </a:rPr>
              <a:t>.: </a:t>
            </a:r>
            <a:r>
              <a:rPr lang="en-US" sz="1300" b="1" dirty="0" err="1">
                <a:solidFill>
                  <a:schemeClr val="tx1">
                    <a:alpha val="80000"/>
                  </a:schemeClr>
                </a:solidFill>
              </a:rPr>
              <a:t>СПбГИПСР</a:t>
            </a:r>
            <a:r>
              <a:rPr lang="en-US" sz="1300" b="1" dirty="0">
                <a:solidFill>
                  <a:schemeClr val="tx1">
                    <a:alpha val="80000"/>
                  </a:schemeClr>
                </a:solidFill>
              </a:rPr>
              <a:t>, 2014. — 197 с.</a:t>
            </a:r>
          </a:p>
          <a:p>
            <a:pPr lvl="0">
              <a:spcBef>
                <a:spcPts val="0"/>
              </a:spcBef>
              <a:spcAft>
                <a:spcPts val="600"/>
              </a:spcAft>
            </a:pPr>
            <a:r>
              <a:rPr lang="en-US" sz="1300" b="1" dirty="0" err="1">
                <a:solidFill>
                  <a:schemeClr val="tx1">
                    <a:alpha val="80000"/>
                  </a:schemeClr>
                </a:solidFill>
              </a:rPr>
              <a:t>Психология</a:t>
            </a:r>
            <a:r>
              <a:rPr lang="en-US" sz="1300" b="1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1300" b="1" dirty="0" err="1">
                <a:solidFill>
                  <a:schemeClr val="tx1">
                    <a:alpha val="80000"/>
                  </a:schemeClr>
                </a:solidFill>
              </a:rPr>
              <a:t>экстремальных</a:t>
            </a:r>
            <a:r>
              <a:rPr lang="en-US" sz="1300" b="1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1300" b="1" dirty="0" err="1">
                <a:solidFill>
                  <a:schemeClr val="tx1">
                    <a:alpha val="80000"/>
                  </a:schemeClr>
                </a:solidFill>
              </a:rPr>
              <a:t>ситуаций</a:t>
            </a:r>
            <a:r>
              <a:rPr lang="en-US" sz="1300" b="1" dirty="0">
                <a:solidFill>
                  <a:schemeClr val="tx1">
                    <a:alpha val="80000"/>
                  </a:schemeClr>
                </a:solidFill>
              </a:rPr>
              <a:t> / </a:t>
            </a:r>
            <a:r>
              <a:rPr lang="en-US" sz="1300" b="1" dirty="0" err="1">
                <a:solidFill>
                  <a:schemeClr val="tx1">
                    <a:alpha val="80000"/>
                  </a:schemeClr>
                </a:solidFill>
              </a:rPr>
              <a:t>Под</a:t>
            </a:r>
            <a:r>
              <a:rPr lang="en-US" sz="1300" b="1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1300" b="1" dirty="0" err="1">
                <a:solidFill>
                  <a:schemeClr val="tx1">
                    <a:alpha val="80000"/>
                  </a:schemeClr>
                </a:solidFill>
              </a:rPr>
              <a:t>ред</a:t>
            </a:r>
            <a:r>
              <a:rPr lang="en-US" sz="1300" b="1" dirty="0">
                <a:solidFill>
                  <a:schemeClr val="tx1">
                    <a:alpha val="80000"/>
                  </a:schemeClr>
                </a:solidFill>
              </a:rPr>
              <a:t>. В.В. </a:t>
            </a:r>
            <a:r>
              <a:rPr lang="en-US" sz="1300" b="1" dirty="0" err="1">
                <a:solidFill>
                  <a:schemeClr val="tx1">
                    <a:alpha val="80000"/>
                  </a:schemeClr>
                </a:solidFill>
              </a:rPr>
              <a:t>Рубцова</a:t>
            </a:r>
            <a:r>
              <a:rPr lang="en-US" sz="1300" b="1" dirty="0">
                <a:solidFill>
                  <a:schemeClr val="tx1">
                    <a:alpha val="80000"/>
                  </a:schemeClr>
                </a:solidFill>
              </a:rPr>
              <a:t>. – М.: </a:t>
            </a:r>
            <a:r>
              <a:rPr lang="en-US" sz="1300" b="1" dirty="0" err="1">
                <a:solidFill>
                  <a:schemeClr val="tx1">
                    <a:alpha val="80000"/>
                  </a:schemeClr>
                </a:solidFill>
              </a:rPr>
              <a:t>Психологический</a:t>
            </a:r>
            <a:r>
              <a:rPr lang="en-US" sz="1300" b="1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1300" b="1" dirty="0" err="1">
                <a:solidFill>
                  <a:schemeClr val="tx1">
                    <a:alpha val="80000"/>
                  </a:schemeClr>
                </a:solidFill>
              </a:rPr>
              <a:t>ин</a:t>
            </a:r>
            <a:r>
              <a:rPr lang="en-US" sz="1300" b="1" dirty="0">
                <a:solidFill>
                  <a:schemeClr val="tx1">
                    <a:alpha val="80000"/>
                  </a:schemeClr>
                </a:solidFill>
              </a:rPr>
              <a:t>-т РАО, 2008. – 304 с.</a:t>
            </a:r>
          </a:p>
          <a:p>
            <a:pPr lvl="0">
              <a:spcBef>
                <a:spcPts val="0"/>
              </a:spcBef>
              <a:spcAft>
                <a:spcPts val="600"/>
              </a:spcAft>
            </a:pPr>
            <a:r>
              <a:rPr lang="en-US" sz="1300" b="1" dirty="0" err="1">
                <a:solidFill>
                  <a:schemeClr val="tx1">
                    <a:alpha val="80000"/>
                  </a:schemeClr>
                </a:solidFill>
              </a:rPr>
              <a:t>Рогачева</a:t>
            </a:r>
            <a:r>
              <a:rPr lang="en-US" sz="1300" b="1" dirty="0">
                <a:solidFill>
                  <a:schemeClr val="tx1">
                    <a:alpha val="80000"/>
                  </a:schemeClr>
                </a:solidFill>
              </a:rPr>
              <a:t> Т.В., </a:t>
            </a:r>
            <a:r>
              <a:rPr lang="en-US" sz="1300" b="1" dirty="0" err="1">
                <a:solidFill>
                  <a:schemeClr val="tx1">
                    <a:alpha val="80000"/>
                  </a:schemeClr>
                </a:solidFill>
              </a:rPr>
              <a:t>Залевский</a:t>
            </a:r>
            <a:r>
              <a:rPr lang="en-US" sz="1300" b="1" dirty="0">
                <a:solidFill>
                  <a:schemeClr val="tx1">
                    <a:alpha val="80000"/>
                  </a:schemeClr>
                </a:solidFill>
              </a:rPr>
              <a:t> Г.В., </a:t>
            </a:r>
            <a:r>
              <a:rPr lang="en-US" sz="1300" b="1" dirty="0" err="1">
                <a:solidFill>
                  <a:schemeClr val="tx1">
                    <a:alpha val="80000"/>
                  </a:schemeClr>
                </a:solidFill>
              </a:rPr>
              <a:t>Левицкая</a:t>
            </a:r>
            <a:r>
              <a:rPr lang="en-US" sz="1300" b="1" dirty="0">
                <a:solidFill>
                  <a:schemeClr val="tx1">
                    <a:alpha val="80000"/>
                  </a:schemeClr>
                </a:solidFill>
              </a:rPr>
              <a:t> Т.Е. </a:t>
            </a:r>
            <a:r>
              <a:rPr lang="en-US" sz="1300" b="1" dirty="0" err="1">
                <a:solidFill>
                  <a:schemeClr val="tx1">
                    <a:alpha val="80000"/>
                  </a:schemeClr>
                </a:solidFill>
              </a:rPr>
              <a:t>Психология</a:t>
            </a:r>
            <a:r>
              <a:rPr lang="en-US" sz="1300" b="1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1300" b="1" dirty="0" err="1">
                <a:solidFill>
                  <a:schemeClr val="tx1">
                    <a:alpha val="80000"/>
                  </a:schemeClr>
                </a:solidFill>
              </a:rPr>
              <a:t>экстремальных</a:t>
            </a:r>
            <a:r>
              <a:rPr lang="en-US" sz="1300" b="1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1300" b="1" dirty="0" err="1">
                <a:solidFill>
                  <a:schemeClr val="tx1">
                    <a:alpha val="80000"/>
                  </a:schemeClr>
                </a:solidFill>
              </a:rPr>
              <a:t>ситуаций</a:t>
            </a:r>
            <a:r>
              <a:rPr lang="en-US" sz="1300" b="1" dirty="0">
                <a:solidFill>
                  <a:schemeClr val="tx1">
                    <a:alpha val="80000"/>
                  </a:schemeClr>
                </a:solidFill>
              </a:rPr>
              <a:t> и </a:t>
            </a:r>
            <a:r>
              <a:rPr lang="en-US" sz="1300" b="1" dirty="0" err="1">
                <a:solidFill>
                  <a:schemeClr val="tx1">
                    <a:alpha val="80000"/>
                  </a:schemeClr>
                </a:solidFill>
              </a:rPr>
              <a:t>состояний</a:t>
            </a:r>
            <a:r>
              <a:rPr lang="en-US" sz="1300" b="1" dirty="0">
                <a:solidFill>
                  <a:schemeClr val="tx1">
                    <a:alpha val="80000"/>
                  </a:schemeClr>
                </a:solidFill>
              </a:rPr>
              <a:t>: </a:t>
            </a:r>
            <a:r>
              <a:rPr lang="en-US" sz="1300" b="1" dirty="0" err="1">
                <a:solidFill>
                  <a:schemeClr val="tx1">
                    <a:alpha val="80000"/>
                  </a:schemeClr>
                </a:solidFill>
              </a:rPr>
              <a:t>учеб</a:t>
            </a:r>
            <a:r>
              <a:rPr lang="en-US" sz="1300" b="1" dirty="0">
                <a:solidFill>
                  <a:schemeClr val="tx1">
                    <a:alpha val="80000"/>
                  </a:schemeClr>
                </a:solidFill>
              </a:rPr>
              <a:t>. </a:t>
            </a:r>
            <a:r>
              <a:rPr lang="en-US" sz="1300" b="1" dirty="0" err="1">
                <a:solidFill>
                  <a:schemeClr val="tx1">
                    <a:alpha val="80000"/>
                  </a:schemeClr>
                </a:solidFill>
              </a:rPr>
              <a:t>пособие</a:t>
            </a:r>
            <a:r>
              <a:rPr lang="en-US" sz="1300" b="1" dirty="0">
                <a:solidFill>
                  <a:schemeClr val="tx1">
                    <a:alpha val="80000"/>
                  </a:schemeClr>
                </a:solidFill>
              </a:rPr>
              <a:t>. – </a:t>
            </a:r>
            <a:r>
              <a:rPr lang="en-US" sz="1300" b="1" dirty="0" err="1">
                <a:solidFill>
                  <a:schemeClr val="tx1">
                    <a:alpha val="80000"/>
                  </a:schemeClr>
                </a:solidFill>
              </a:rPr>
              <a:t>Томск</a:t>
            </a:r>
            <a:r>
              <a:rPr lang="en-US" sz="1300" b="1" dirty="0">
                <a:solidFill>
                  <a:schemeClr val="tx1">
                    <a:alpha val="80000"/>
                  </a:schemeClr>
                </a:solidFill>
              </a:rPr>
              <a:t>: </a:t>
            </a:r>
            <a:r>
              <a:rPr lang="en-US" sz="1300" b="1" dirty="0" err="1">
                <a:solidFill>
                  <a:schemeClr val="tx1">
                    <a:alpha val="80000"/>
                  </a:schemeClr>
                </a:solidFill>
              </a:rPr>
              <a:t>Издательский</a:t>
            </a:r>
            <a:r>
              <a:rPr lang="en-US" sz="1300" b="1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1300" b="1" dirty="0" err="1">
                <a:solidFill>
                  <a:schemeClr val="tx1">
                    <a:alpha val="80000"/>
                  </a:schemeClr>
                </a:solidFill>
              </a:rPr>
              <a:t>Дом</a:t>
            </a:r>
            <a:r>
              <a:rPr lang="en-US" sz="1300" b="1" dirty="0">
                <a:solidFill>
                  <a:schemeClr val="tx1">
                    <a:alpha val="80000"/>
                  </a:schemeClr>
                </a:solidFill>
              </a:rPr>
              <a:t> ТГУ, 2015. – 276 с.</a:t>
            </a:r>
          </a:p>
          <a:p>
            <a:pPr lvl="0">
              <a:spcBef>
                <a:spcPts val="0"/>
              </a:spcBef>
              <a:spcAft>
                <a:spcPts val="600"/>
              </a:spcAft>
            </a:pPr>
            <a:r>
              <a:rPr lang="en-US" sz="1300" b="1" dirty="0" err="1">
                <a:solidFill>
                  <a:schemeClr val="tx1">
                    <a:alpha val="80000"/>
                  </a:schemeClr>
                </a:solidFill>
              </a:rPr>
              <a:t>Попова</a:t>
            </a:r>
            <a:r>
              <a:rPr lang="en-US" sz="1300" b="1" dirty="0">
                <a:solidFill>
                  <a:schemeClr val="tx1">
                    <a:alpha val="80000"/>
                  </a:schemeClr>
                </a:solidFill>
              </a:rPr>
              <a:t> Р.Р. </a:t>
            </a:r>
            <a:r>
              <a:rPr lang="en-US" sz="1300" b="1" dirty="0" err="1">
                <a:solidFill>
                  <a:schemeClr val="tx1">
                    <a:alpha val="80000"/>
                  </a:schemeClr>
                </a:solidFill>
              </a:rPr>
              <a:t>Психологическая</a:t>
            </a:r>
            <a:r>
              <a:rPr lang="en-US" sz="1300" b="1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1300" b="1" dirty="0" err="1">
                <a:solidFill>
                  <a:schemeClr val="tx1">
                    <a:alpha val="80000"/>
                  </a:schemeClr>
                </a:solidFill>
              </a:rPr>
              <a:t>помощь</a:t>
            </a:r>
            <a:r>
              <a:rPr lang="en-US" sz="1300" b="1" dirty="0">
                <a:solidFill>
                  <a:schemeClr val="tx1">
                    <a:alpha val="80000"/>
                  </a:schemeClr>
                </a:solidFill>
              </a:rPr>
              <a:t> в </a:t>
            </a:r>
            <a:r>
              <a:rPr lang="en-US" sz="1300" b="1" dirty="0" err="1">
                <a:solidFill>
                  <a:schemeClr val="tx1">
                    <a:alpha val="80000"/>
                  </a:schemeClr>
                </a:solidFill>
              </a:rPr>
              <a:t>кризисных</a:t>
            </a:r>
            <a:r>
              <a:rPr lang="en-US" sz="1300" b="1" dirty="0">
                <a:solidFill>
                  <a:schemeClr val="tx1">
                    <a:alpha val="80000"/>
                  </a:schemeClr>
                </a:solidFill>
              </a:rPr>
              <a:t> и </a:t>
            </a:r>
            <a:r>
              <a:rPr lang="en-US" sz="1300" b="1" dirty="0" err="1">
                <a:solidFill>
                  <a:schemeClr val="tx1">
                    <a:alpha val="80000"/>
                  </a:schemeClr>
                </a:solidFill>
              </a:rPr>
              <a:t>чрезвычайных</a:t>
            </a:r>
            <a:r>
              <a:rPr lang="en-US" sz="1300" b="1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1300" b="1" dirty="0" err="1">
                <a:solidFill>
                  <a:schemeClr val="tx1">
                    <a:alpha val="80000"/>
                  </a:schemeClr>
                </a:solidFill>
              </a:rPr>
              <a:t>ситуациях</a:t>
            </a:r>
            <a:r>
              <a:rPr lang="en-US" sz="1300" b="1" dirty="0">
                <a:solidFill>
                  <a:schemeClr val="tx1">
                    <a:alpha val="80000"/>
                  </a:schemeClr>
                </a:solidFill>
              </a:rPr>
              <a:t>: </a:t>
            </a:r>
            <a:r>
              <a:rPr lang="en-US" sz="1300" b="1" dirty="0" err="1">
                <a:solidFill>
                  <a:schemeClr val="tx1">
                    <a:alpha val="80000"/>
                  </a:schemeClr>
                </a:solidFill>
              </a:rPr>
              <a:t>Учебное</a:t>
            </a:r>
            <a:r>
              <a:rPr lang="en-US" sz="1300" b="1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1300" b="1" dirty="0" err="1">
                <a:solidFill>
                  <a:schemeClr val="tx1">
                    <a:alpha val="80000"/>
                  </a:schemeClr>
                </a:solidFill>
              </a:rPr>
              <a:t>пособие</a:t>
            </a:r>
            <a:r>
              <a:rPr lang="en-US" sz="1300" b="1" dirty="0">
                <a:solidFill>
                  <a:schemeClr val="tx1">
                    <a:alpha val="80000"/>
                  </a:schemeClr>
                </a:solidFill>
              </a:rPr>
              <a:t>. – </a:t>
            </a:r>
            <a:r>
              <a:rPr lang="en-US" sz="1300" b="1" dirty="0" err="1">
                <a:solidFill>
                  <a:schemeClr val="tx1">
                    <a:alpha val="80000"/>
                  </a:schemeClr>
                </a:solidFill>
              </a:rPr>
              <a:t>Казань</a:t>
            </a:r>
            <a:r>
              <a:rPr lang="en-US" sz="1300" b="1" dirty="0">
                <a:solidFill>
                  <a:schemeClr val="tx1">
                    <a:alpha val="80000"/>
                  </a:schemeClr>
                </a:solidFill>
              </a:rPr>
              <a:t>: </a:t>
            </a:r>
            <a:r>
              <a:rPr lang="en-US" sz="1300" b="1" dirty="0" err="1">
                <a:solidFill>
                  <a:schemeClr val="tx1">
                    <a:alpha val="80000"/>
                  </a:schemeClr>
                </a:solidFill>
              </a:rPr>
              <a:t>Издательство</a:t>
            </a:r>
            <a:r>
              <a:rPr lang="en-US" sz="1300" b="1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1300" b="1" dirty="0" err="1">
                <a:solidFill>
                  <a:schemeClr val="tx1">
                    <a:alpha val="80000"/>
                  </a:schemeClr>
                </a:solidFill>
              </a:rPr>
              <a:t>Казанского</a:t>
            </a:r>
            <a:r>
              <a:rPr lang="en-US" sz="1300" b="1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1300" b="1" dirty="0" err="1">
                <a:solidFill>
                  <a:schemeClr val="tx1">
                    <a:alpha val="80000"/>
                  </a:schemeClr>
                </a:solidFill>
              </a:rPr>
              <a:t>ун-та</a:t>
            </a:r>
            <a:r>
              <a:rPr lang="en-US" sz="1300" b="1" dirty="0">
                <a:solidFill>
                  <a:schemeClr val="tx1">
                    <a:alpha val="80000"/>
                  </a:schemeClr>
                </a:solidFill>
              </a:rPr>
              <a:t>, 2013. -135 с. </a:t>
            </a:r>
          </a:p>
          <a:p>
            <a:pPr lvl="0">
              <a:spcBef>
                <a:spcPts val="0"/>
              </a:spcBef>
              <a:spcAft>
                <a:spcPts val="600"/>
              </a:spcAft>
            </a:pPr>
            <a:r>
              <a:rPr lang="en-US" sz="1300" b="1" cap="all" dirty="0">
                <a:solidFill>
                  <a:schemeClr val="tx1">
                    <a:alpha val="80000"/>
                  </a:schemeClr>
                </a:solidFill>
              </a:rPr>
              <a:t>S</a:t>
            </a:r>
            <a:r>
              <a:rPr lang="en-US" sz="1300" b="1" dirty="0">
                <a:solidFill>
                  <a:schemeClr val="tx1">
                    <a:alpha val="80000"/>
                  </a:schemeClr>
                </a:solidFill>
              </a:rPr>
              <a:t>anderson</a:t>
            </a:r>
            <a:r>
              <a:rPr lang="en-US" sz="1300" b="1" cap="all" dirty="0">
                <a:solidFill>
                  <a:schemeClr val="tx1">
                    <a:alpha val="80000"/>
                  </a:schemeClr>
                </a:solidFill>
              </a:rPr>
              <a:t> a., </a:t>
            </a:r>
            <a:r>
              <a:rPr lang="en-US" sz="1300" b="1" cap="all" dirty="0" err="1">
                <a:solidFill>
                  <a:schemeClr val="tx1">
                    <a:alpha val="80000"/>
                  </a:schemeClr>
                </a:solidFill>
              </a:rPr>
              <a:t>s</a:t>
            </a:r>
            <a:r>
              <a:rPr lang="en-US" sz="1300" b="1" dirty="0" err="1">
                <a:solidFill>
                  <a:schemeClr val="tx1">
                    <a:alpha val="80000"/>
                  </a:schemeClr>
                </a:solidFill>
              </a:rPr>
              <a:t>afdar</a:t>
            </a:r>
            <a:r>
              <a:rPr lang="en-US" sz="1300" b="1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1300" b="1" cap="all" dirty="0">
                <a:solidFill>
                  <a:schemeClr val="tx1">
                    <a:alpha val="80000"/>
                  </a:schemeClr>
                </a:solidFill>
              </a:rPr>
              <a:t>S.</a:t>
            </a:r>
            <a:r>
              <a:rPr lang="en-US" sz="1300" b="1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1300" b="1" cap="all" dirty="0">
                <a:solidFill>
                  <a:schemeClr val="tx1">
                    <a:alpha val="80000"/>
                  </a:schemeClr>
                </a:solidFill>
              </a:rPr>
              <a:t>S</a:t>
            </a:r>
            <a:r>
              <a:rPr lang="en-US" sz="1300" b="1" dirty="0">
                <a:solidFill>
                  <a:schemeClr val="tx1">
                    <a:alpha val="80000"/>
                  </a:schemeClr>
                </a:solidFill>
              </a:rPr>
              <a:t>ocial psychology</a:t>
            </a:r>
            <a:r>
              <a:rPr lang="en-US" sz="1300" b="1" cap="all" dirty="0">
                <a:solidFill>
                  <a:schemeClr val="tx1">
                    <a:alpha val="80000"/>
                  </a:schemeClr>
                </a:solidFill>
              </a:rPr>
              <a:t>. - u</a:t>
            </a:r>
            <a:r>
              <a:rPr lang="en-US" sz="1300" b="1" dirty="0">
                <a:solidFill>
                  <a:schemeClr val="tx1">
                    <a:alpha val="80000"/>
                  </a:schemeClr>
                </a:solidFill>
              </a:rPr>
              <a:t>niversity of Guelph. Wiley-sons. Canada. Ltd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300" b="1" u="sng" dirty="0" err="1">
                <a:solidFill>
                  <a:schemeClr val="tx1">
                    <a:alpha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Дополнительная</a:t>
            </a:r>
            <a:r>
              <a:rPr lang="en-US" sz="1300" b="1" u="sng" dirty="0">
                <a:solidFill>
                  <a:schemeClr val="tx1">
                    <a:alpha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</a:p>
          <a:p>
            <a:pPr lvl="0">
              <a:spcBef>
                <a:spcPts val="0"/>
              </a:spcBef>
              <a:spcAft>
                <a:spcPts val="600"/>
              </a:spcAft>
            </a:pPr>
            <a:r>
              <a:rPr lang="en-US" sz="1300" b="1" dirty="0" err="1">
                <a:solidFill>
                  <a:schemeClr val="tx1">
                    <a:alpha val="80000"/>
                  </a:schemeClr>
                </a:solidFill>
              </a:rPr>
              <a:t>Семенова</a:t>
            </a:r>
            <a:r>
              <a:rPr lang="en-US" sz="1300" b="1" dirty="0">
                <a:solidFill>
                  <a:schemeClr val="tx1">
                    <a:alpha val="80000"/>
                  </a:schemeClr>
                </a:solidFill>
              </a:rPr>
              <a:t> И. А. </a:t>
            </a:r>
            <a:r>
              <a:rPr lang="en-US" sz="1300" b="1" dirty="0" err="1">
                <a:solidFill>
                  <a:schemeClr val="tx1">
                    <a:alpha val="80000"/>
                  </a:schemeClr>
                </a:solidFill>
              </a:rPr>
              <a:t>Психология</a:t>
            </a:r>
            <a:r>
              <a:rPr lang="en-US" sz="1300" b="1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1300" b="1" dirty="0" err="1">
                <a:solidFill>
                  <a:schemeClr val="tx1">
                    <a:alpha val="80000"/>
                  </a:schemeClr>
                </a:solidFill>
              </a:rPr>
              <a:t>экстремальных</a:t>
            </a:r>
            <a:r>
              <a:rPr lang="en-US" sz="1300" b="1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1300" b="1" dirty="0" err="1">
                <a:solidFill>
                  <a:schemeClr val="tx1">
                    <a:alpha val="80000"/>
                  </a:schemeClr>
                </a:solidFill>
              </a:rPr>
              <a:t>ситуаций</a:t>
            </a:r>
            <a:r>
              <a:rPr lang="en-US" sz="1300" b="1" dirty="0">
                <a:solidFill>
                  <a:schemeClr val="tx1">
                    <a:alpha val="80000"/>
                  </a:schemeClr>
                </a:solidFill>
              </a:rPr>
              <a:t>: </a:t>
            </a:r>
            <a:r>
              <a:rPr lang="en-US" sz="1300" b="1" dirty="0" err="1">
                <a:solidFill>
                  <a:schemeClr val="tx1">
                    <a:alpha val="80000"/>
                  </a:schemeClr>
                </a:solidFill>
              </a:rPr>
              <a:t>учеб</a:t>
            </a:r>
            <a:r>
              <a:rPr lang="en-US" sz="1300" b="1" dirty="0">
                <a:solidFill>
                  <a:schemeClr val="tx1">
                    <a:alpha val="80000"/>
                  </a:schemeClr>
                </a:solidFill>
              </a:rPr>
              <a:t>. </a:t>
            </a:r>
            <a:r>
              <a:rPr lang="en-US" sz="1300" b="1" dirty="0" err="1">
                <a:solidFill>
                  <a:schemeClr val="tx1">
                    <a:alpha val="80000"/>
                  </a:schemeClr>
                </a:solidFill>
              </a:rPr>
              <a:t>пособие</a:t>
            </a:r>
            <a:r>
              <a:rPr lang="en-US" sz="1300" b="1" dirty="0">
                <a:solidFill>
                  <a:schemeClr val="tx1">
                    <a:alpha val="80000"/>
                  </a:schemeClr>
                </a:solidFill>
              </a:rPr>
              <a:t>. – </a:t>
            </a:r>
            <a:r>
              <a:rPr lang="en-US" sz="1300" b="1" dirty="0" err="1">
                <a:solidFill>
                  <a:schemeClr val="tx1">
                    <a:alpha val="80000"/>
                  </a:schemeClr>
                </a:solidFill>
              </a:rPr>
              <a:t>Ульяновск</a:t>
            </a:r>
            <a:r>
              <a:rPr lang="en-US" sz="1300" b="1" dirty="0">
                <a:solidFill>
                  <a:schemeClr val="tx1">
                    <a:alpha val="80000"/>
                  </a:schemeClr>
                </a:solidFill>
              </a:rPr>
              <a:t>: УВАУ ГА(И), 2012. - 138 с. </a:t>
            </a:r>
          </a:p>
          <a:p>
            <a:pPr lvl="0">
              <a:spcBef>
                <a:spcPts val="0"/>
              </a:spcBef>
              <a:spcAft>
                <a:spcPts val="600"/>
              </a:spcAft>
            </a:pPr>
            <a:r>
              <a:rPr lang="en-US" sz="1300" b="1" dirty="0" err="1">
                <a:solidFill>
                  <a:schemeClr val="tx1">
                    <a:alpha val="80000"/>
                  </a:schemeClr>
                </a:solidFill>
              </a:rPr>
              <a:t>Малкина-Пых</a:t>
            </a:r>
            <a:r>
              <a:rPr lang="en-US" sz="1300" b="1" dirty="0">
                <a:solidFill>
                  <a:schemeClr val="tx1">
                    <a:alpha val="80000"/>
                  </a:schemeClr>
                </a:solidFill>
              </a:rPr>
              <a:t> И. Г. </a:t>
            </a:r>
            <a:r>
              <a:rPr lang="en-US" sz="1300" b="1" dirty="0" err="1">
                <a:solidFill>
                  <a:schemeClr val="tx1">
                    <a:alpha val="80000"/>
                  </a:schemeClr>
                </a:solidFill>
              </a:rPr>
              <a:t>Психологическая</a:t>
            </a:r>
            <a:r>
              <a:rPr lang="en-US" sz="1300" b="1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1300" b="1" dirty="0" err="1">
                <a:solidFill>
                  <a:schemeClr val="tx1">
                    <a:alpha val="80000"/>
                  </a:schemeClr>
                </a:solidFill>
              </a:rPr>
              <a:t>помощь</a:t>
            </a:r>
            <a:r>
              <a:rPr lang="en-US" sz="1300" b="1" dirty="0">
                <a:solidFill>
                  <a:schemeClr val="tx1">
                    <a:alpha val="80000"/>
                  </a:schemeClr>
                </a:solidFill>
              </a:rPr>
              <a:t> в </a:t>
            </a:r>
            <a:r>
              <a:rPr lang="en-US" sz="1300" b="1" dirty="0" err="1">
                <a:solidFill>
                  <a:schemeClr val="tx1">
                    <a:alpha val="80000"/>
                  </a:schemeClr>
                </a:solidFill>
              </a:rPr>
              <a:t>кризисных</a:t>
            </a:r>
            <a:r>
              <a:rPr lang="en-US" sz="1300" b="1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1300" b="1" dirty="0" err="1">
                <a:solidFill>
                  <a:schemeClr val="tx1">
                    <a:alpha val="80000"/>
                  </a:schemeClr>
                </a:solidFill>
              </a:rPr>
              <a:t>ситуациях</a:t>
            </a:r>
            <a:r>
              <a:rPr lang="en-US" sz="1300" b="1" dirty="0">
                <a:solidFill>
                  <a:schemeClr val="tx1">
                    <a:alpha val="80000"/>
                  </a:schemeClr>
                </a:solidFill>
              </a:rPr>
              <a:t>. – М.: </a:t>
            </a:r>
            <a:r>
              <a:rPr lang="en-US" sz="1300" b="1" dirty="0" err="1">
                <a:solidFill>
                  <a:schemeClr val="tx1">
                    <a:alpha val="80000"/>
                  </a:schemeClr>
                </a:solidFill>
              </a:rPr>
              <a:t>Изд-во</a:t>
            </a:r>
            <a:r>
              <a:rPr lang="en-US" sz="1300" b="1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1300" b="1" dirty="0" err="1">
                <a:solidFill>
                  <a:schemeClr val="tx1">
                    <a:alpha val="80000"/>
                  </a:schemeClr>
                </a:solidFill>
              </a:rPr>
              <a:t>Эксмо</a:t>
            </a:r>
            <a:r>
              <a:rPr lang="en-US" sz="1300" b="1" dirty="0">
                <a:solidFill>
                  <a:schemeClr val="tx1">
                    <a:alpha val="80000"/>
                  </a:schemeClr>
                </a:solidFill>
              </a:rPr>
              <a:t>, 2005. – 960 с. (</a:t>
            </a:r>
            <a:r>
              <a:rPr lang="en-US" sz="1300" b="1" dirty="0" err="1">
                <a:solidFill>
                  <a:schemeClr val="tx1">
                    <a:alpha val="80000"/>
                  </a:schemeClr>
                </a:solidFill>
              </a:rPr>
              <a:t>Справочник</a:t>
            </a:r>
            <a:r>
              <a:rPr lang="en-US" sz="1300" b="1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1300" b="1" dirty="0" err="1">
                <a:solidFill>
                  <a:schemeClr val="tx1">
                    <a:alpha val="80000"/>
                  </a:schemeClr>
                </a:solidFill>
              </a:rPr>
              <a:t>практического</a:t>
            </a:r>
            <a:r>
              <a:rPr lang="en-US" sz="1300" b="1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1300" b="1" dirty="0" err="1">
                <a:solidFill>
                  <a:schemeClr val="tx1">
                    <a:alpha val="80000"/>
                  </a:schemeClr>
                </a:solidFill>
              </a:rPr>
              <a:t>психолога</a:t>
            </a:r>
            <a:r>
              <a:rPr lang="en-US" sz="1300" b="1" dirty="0">
                <a:solidFill>
                  <a:schemeClr val="tx1">
                    <a:alpha val="80000"/>
                  </a:schemeClr>
                </a:solidFill>
              </a:rPr>
              <a:t>).</a:t>
            </a:r>
          </a:p>
          <a:p>
            <a:pPr lvl="0">
              <a:spcBef>
                <a:spcPts val="0"/>
              </a:spcBef>
              <a:spcAft>
                <a:spcPts val="600"/>
              </a:spcAft>
            </a:pPr>
            <a:r>
              <a:rPr lang="en-US" sz="1300" b="1" dirty="0" err="1">
                <a:solidFill>
                  <a:schemeClr val="tx1">
                    <a:alpha val="80000"/>
                  </a:schemeClr>
                </a:solidFill>
              </a:rPr>
              <a:t>Тимченко</a:t>
            </a:r>
            <a:r>
              <a:rPr lang="en-US" sz="1300" b="1" dirty="0">
                <a:solidFill>
                  <a:schemeClr val="tx1">
                    <a:alpha val="80000"/>
                  </a:schemeClr>
                </a:solidFill>
              </a:rPr>
              <a:t> А. В. </a:t>
            </a:r>
            <a:r>
              <a:rPr lang="en-US" sz="1300" b="1" dirty="0" err="1">
                <a:solidFill>
                  <a:schemeClr val="tx1">
                    <a:alpha val="80000"/>
                  </a:schemeClr>
                </a:solidFill>
              </a:rPr>
              <a:t>Психология</a:t>
            </a:r>
            <a:r>
              <a:rPr lang="en-US" sz="1300" b="1" dirty="0">
                <a:solidFill>
                  <a:schemeClr val="tx1">
                    <a:alpha val="80000"/>
                  </a:schemeClr>
                </a:solidFill>
              </a:rPr>
              <a:t> в </a:t>
            </a:r>
            <a:r>
              <a:rPr lang="en-US" sz="1300" b="1" dirty="0" err="1">
                <a:solidFill>
                  <a:schemeClr val="tx1">
                    <a:alpha val="80000"/>
                  </a:schemeClr>
                </a:solidFill>
              </a:rPr>
              <a:t>экстремальных</a:t>
            </a:r>
            <a:r>
              <a:rPr lang="en-US" sz="1300" b="1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1300" b="1" dirty="0" err="1">
                <a:solidFill>
                  <a:schemeClr val="tx1">
                    <a:alpha val="80000"/>
                  </a:schemeClr>
                </a:solidFill>
              </a:rPr>
              <a:t>условиях</a:t>
            </a:r>
            <a:r>
              <a:rPr lang="en-US" sz="1300" b="1" dirty="0">
                <a:solidFill>
                  <a:schemeClr val="tx1">
                    <a:alpha val="80000"/>
                  </a:schemeClr>
                </a:solidFill>
              </a:rPr>
              <a:t>. </a:t>
            </a:r>
            <a:r>
              <a:rPr lang="en-US" sz="1300" b="1" dirty="0" err="1">
                <a:solidFill>
                  <a:schemeClr val="tx1">
                    <a:alpha val="80000"/>
                  </a:schemeClr>
                </a:solidFill>
              </a:rPr>
              <a:t>Боевая</a:t>
            </a:r>
            <a:r>
              <a:rPr lang="en-US" sz="1300" b="1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1300" b="1" dirty="0" err="1">
                <a:solidFill>
                  <a:schemeClr val="tx1">
                    <a:alpha val="80000"/>
                  </a:schemeClr>
                </a:solidFill>
              </a:rPr>
              <a:t>психическая</a:t>
            </a:r>
            <a:r>
              <a:rPr lang="en-US" sz="1300" b="1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1300" b="1" dirty="0" err="1">
                <a:solidFill>
                  <a:schemeClr val="tx1">
                    <a:alpha val="80000"/>
                  </a:schemeClr>
                </a:solidFill>
              </a:rPr>
              <a:t>травма</a:t>
            </a:r>
            <a:r>
              <a:rPr lang="en-US" sz="1300" b="1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1300" b="1" dirty="0" err="1">
                <a:solidFill>
                  <a:schemeClr val="tx1">
                    <a:alpha val="80000"/>
                  </a:schemeClr>
                </a:solidFill>
              </a:rPr>
              <a:t>методы</a:t>
            </a:r>
            <a:r>
              <a:rPr lang="en-US" sz="1300" b="1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1300" b="1" dirty="0" err="1">
                <a:solidFill>
                  <a:schemeClr val="tx1">
                    <a:alpha val="80000"/>
                  </a:schemeClr>
                </a:solidFill>
              </a:rPr>
              <a:t>её</a:t>
            </a:r>
            <a:r>
              <a:rPr lang="en-US" sz="1300" b="1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1300" b="1" dirty="0" err="1">
                <a:solidFill>
                  <a:schemeClr val="tx1">
                    <a:alpha val="80000"/>
                  </a:schemeClr>
                </a:solidFill>
              </a:rPr>
              <a:t>коррекции</a:t>
            </a:r>
            <a:r>
              <a:rPr lang="en-US" sz="1300" b="1" dirty="0">
                <a:solidFill>
                  <a:schemeClr val="tx1">
                    <a:alpha val="80000"/>
                  </a:schemeClr>
                </a:solidFill>
              </a:rPr>
              <a:t>. - </a:t>
            </a:r>
            <a:r>
              <a:rPr lang="en-US" sz="1300" b="1" dirty="0" err="1">
                <a:solidFill>
                  <a:schemeClr val="tx1">
                    <a:alpha val="80000"/>
                  </a:schemeClr>
                </a:solidFill>
              </a:rPr>
              <a:t>Харьков</a:t>
            </a:r>
            <a:r>
              <a:rPr lang="en-US" sz="1300" b="1" dirty="0">
                <a:solidFill>
                  <a:schemeClr val="tx1">
                    <a:alpha val="80000"/>
                  </a:schemeClr>
                </a:solidFill>
              </a:rPr>
              <a:t>: </a:t>
            </a:r>
            <a:r>
              <a:rPr lang="en-US" sz="1300" b="1" dirty="0" err="1">
                <a:solidFill>
                  <a:schemeClr val="tx1">
                    <a:alpha val="80000"/>
                  </a:schemeClr>
                </a:solidFill>
              </a:rPr>
              <a:t>Изд-во</a:t>
            </a:r>
            <a:r>
              <a:rPr lang="en-US" sz="1300" b="1" dirty="0">
                <a:solidFill>
                  <a:schemeClr val="tx1">
                    <a:alpha val="80000"/>
                  </a:schemeClr>
                </a:solidFill>
              </a:rPr>
              <a:t> ХВУ, 1995. -112 с.</a:t>
            </a:r>
          </a:p>
          <a:p>
            <a:pPr lvl="0">
              <a:spcBef>
                <a:spcPts val="0"/>
              </a:spcBef>
              <a:spcAft>
                <a:spcPts val="600"/>
              </a:spcAft>
            </a:pPr>
            <a:r>
              <a:rPr lang="en-US" sz="1300" b="1" dirty="0" err="1">
                <a:solidFill>
                  <a:schemeClr val="tx1">
                    <a:alpha val="80000"/>
                  </a:schemeClr>
                </a:solidFill>
              </a:rPr>
              <a:t>Смирнов</a:t>
            </a:r>
            <a:r>
              <a:rPr lang="en-US" sz="1300" b="1" dirty="0">
                <a:solidFill>
                  <a:schemeClr val="tx1">
                    <a:alpha val="80000"/>
                  </a:schemeClr>
                </a:solidFill>
              </a:rPr>
              <a:t> Б.А., </a:t>
            </a:r>
            <a:r>
              <a:rPr lang="en-US" sz="1300" b="1" dirty="0" err="1">
                <a:solidFill>
                  <a:schemeClr val="tx1">
                    <a:alpha val="80000"/>
                  </a:schemeClr>
                </a:solidFill>
              </a:rPr>
              <a:t>Долгополова</a:t>
            </a:r>
            <a:r>
              <a:rPr lang="en-US" sz="1300" b="1" dirty="0">
                <a:solidFill>
                  <a:schemeClr val="tx1">
                    <a:alpha val="80000"/>
                  </a:schemeClr>
                </a:solidFill>
              </a:rPr>
              <a:t> Е.В. . </a:t>
            </a:r>
            <a:r>
              <a:rPr lang="en-US" sz="1300" b="1" dirty="0" err="1">
                <a:solidFill>
                  <a:schemeClr val="tx1">
                    <a:alpha val="80000"/>
                  </a:schemeClr>
                </a:solidFill>
              </a:rPr>
              <a:t>Психология</a:t>
            </a:r>
            <a:r>
              <a:rPr lang="en-US" sz="1300" b="1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1300" b="1" dirty="0" err="1">
                <a:solidFill>
                  <a:schemeClr val="tx1">
                    <a:alpha val="80000"/>
                  </a:schemeClr>
                </a:solidFill>
              </a:rPr>
              <a:t>деятельности</a:t>
            </a:r>
            <a:r>
              <a:rPr lang="en-US" sz="1300" b="1" dirty="0">
                <a:solidFill>
                  <a:schemeClr val="tx1">
                    <a:alpha val="80000"/>
                  </a:schemeClr>
                </a:solidFill>
              </a:rPr>
              <a:t> в </a:t>
            </a:r>
            <a:r>
              <a:rPr lang="en-US" sz="1300" b="1" dirty="0" err="1">
                <a:solidFill>
                  <a:schemeClr val="tx1">
                    <a:alpha val="80000"/>
                  </a:schemeClr>
                </a:solidFill>
              </a:rPr>
              <a:t>экстремальных</a:t>
            </a:r>
            <a:r>
              <a:rPr lang="en-US" sz="1300" b="1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1300" b="1" dirty="0" err="1">
                <a:solidFill>
                  <a:schemeClr val="tx1">
                    <a:alpha val="80000"/>
                  </a:schemeClr>
                </a:solidFill>
              </a:rPr>
              <a:t>ситуациях</a:t>
            </a:r>
            <a:r>
              <a:rPr lang="en-US" sz="1300" b="1" dirty="0">
                <a:solidFill>
                  <a:schemeClr val="tx1">
                    <a:alpha val="80000"/>
                  </a:schemeClr>
                </a:solidFill>
              </a:rPr>
              <a:t>. </a:t>
            </a:r>
            <a:r>
              <a:rPr lang="en-US" sz="1300" b="1" dirty="0" err="1">
                <a:solidFill>
                  <a:schemeClr val="tx1">
                    <a:alpha val="80000"/>
                  </a:schemeClr>
                </a:solidFill>
              </a:rPr>
              <a:t>Xарьков</a:t>
            </a:r>
            <a:r>
              <a:rPr lang="en-US" sz="1300" b="1" dirty="0">
                <a:solidFill>
                  <a:schemeClr val="tx1">
                    <a:alpha val="80000"/>
                  </a:schemeClr>
                </a:solidFill>
              </a:rPr>
              <a:t>: </a:t>
            </a:r>
            <a:r>
              <a:rPr lang="en-US" sz="1300" b="1" dirty="0" err="1">
                <a:solidFill>
                  <a:schemeClr val="tx1">
                    <a:alpha val="80000"/>
                  </a:schemeClr>
                </a:solidFill>
              </a:rPr>
              <a:t>Изд-во</a:t>
            </a:r>
            <a:r>
              <a:rPr lang="en-US" sz="1300" b="1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1300" b="1" dirty="0" err="1">
                <a:solidFill>
                  <a:schemeClr val="tx1">
                    <a:alpha val="80000"/>
                  </a:schemeClr>
                </a:solidFill>
              </a:rPr>
              <a:t>Гуманитарный</a:t>
            </a:r>
            <a:r>
              <a:rPr lang="en-US" sz="1300" b="1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1300" b="1" dirty="0" err="1">
                <a:solidFill>
                  <a:schemeClr val="tx1">
                    <a:alpha val="80000"/>
                  </a:schemeClr>
                </a:solidFill>
              </a:rPr>
              <a:t>Центр</a:t>
            </a:r>
            <a:r>
              <a:rPr lang="en-US" sz="1300" b="1" dirty="0">
                <a:solidFill>
                  <a:schemeClr val="tx1">
                    <a:alpha val="80000"/>
                  </a:schemeClr>
                </a:solidFill>
              </a:rPr>
              <a:t>, 2007.– 276 с</a:t>
            </a:r>
          </a:p>
          <a:p>
            <a:pPr lvl="0">
              <a:spcBef>
                <a:spcPts val="0"/>
              </a:spcBef>
              <a:spcAft>
                <a:spcPts val="600"/>
              </a:spcAft>
            </a:pPr>
            <a:r>
              <a:rPr lang="en-US" sz="1300" b="1" dirty="0" err="1">
                <a:solidFill>
                  <a:schemeClr val="tx1">
                    <a:alpha val="80000"/>
                  </a:schemeClr>
                </a:solidFill>
              </a:rPr>
              <a:t>Беберашвили</a:t>
            </a:r>
            <a:r>
              <a:rPr lang="en-US" sz="1300" b="1" dirty="0">
                <a:solidFill>
                  <a:schemeClr val="tx1">
                    <a:alpha val="80000"/>
                  </a:schemeClr>
                </a:solidFill>
              </a:rPr>
              <a:t> З., </a:t>
            </a:r>
            <a:r>
              <a:rPr lang="en-US" sz="1300" b="1" dirty="0" err="1">
                <a:solidFill>
                  <a:schemeClr val="tx1">
                    <a:alpha val="80000"/>
                  </a:schemeClr>
                </a:solidFill>
              </a:rPr>
              <a:t>Джавахишвили</a:t>
            </a:r>
            <a:r>
              <a:rPr lang="en-US" sz="1300" b="1" dirty="0">
                <a:solidFill>
                  <a:schemeClr val="tx1">
                    <a:alpha val="80000"/>
                  </a:schemeClr>
                </a:solidFill>
              </a:rPr>
              <a:t> Д., </a:t>
            </a:r>
            <a:r>
              <a:rPr lang="en-US" sz="1300" b="1" dirty="0" err="1">
                <a:solidFill>
                  <a:schemeClr val="tx1">
                    <a:alpha val="80000"/>
                  </a:schemeClr>
                </a:solidFill>
              </a:rPr>
              <a:t>Табагуа</a:t>
            </a:r>
            <a:r>
              <a:rPr lang="en-US" sz="1300" b="1" dirty="0">
                <a:solidFill>
                  <a:schemeClr val="tx1">
                    <a:alpha val="80000"/>
                  </a:schemeClr>
                </a:solidFill>
              </a:rPr>
              <a:t> С. </a:t>
            </a:r>
            <a:r>
              <a:rPr lang="en-US" sz="1300" b="1" dirty="0" err="1">
                <a:solidFill>
                  <a:schemeClr val="tx1">
                    <a:alpha val="80000"/>
                  </a:schemeClr>
                </a:solidFill>
              </a:rPr>
              <a:t>Травма</a:t>
            </a:r>
            <a:r>
              <a:rPr lang="en-US" sz="1300" b="1" dirty="0">
                <a:solidFill>
                  <a:schemeClr val="tx1">
                    <a:alpha val="80000"/>
                  </a:schemeClr>
                </a:solidFill>
              </a:rPr>
              <a:t>, </a:t>
            </a:r>
            <a:r>
              <a:rPr lang="en-US" sz="1300" b="1" dirty="0" err="1">
                <a:solidFill>
                  <a:schemeClr val="tx1">
                    <a:alpha val="80000"/>
                  </a:schemeClr>
                </a:solidFill>
              </a:rPr>
              <a:t>её</a:t>
            </a:r>
            <a:r>
              <a:rPr lang="en-US" sz="1300" b="1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1300" b="1" dirty="0" err="1">
                <a:solidFill>
                  <a:schemeClr val="tx1">
                    <a:alpha val="80000"/>
                  </a:schemeClr>
                </a:solidFill>
              </a:rPr>
              <a:t>природа</a:t>
            </a:r>
            <a:r>
              <a:rPr lang="en-US" sz="1300" b="1" dirty="0">
                <a:solidFill>
                  <a:schemeClr val="tx1">
                    <a:alpha val="80000"/>
                  </a:schemeClr>
                </a:solidFill>
              </a:rPr>
              <a:t> и </a:t>
            </a:r>
            <a:r>
              <a:rPr lang="en-US" sz="1300" b="1" dirty="0" err="1">
                <a:solidFill>
                  <a:schemeClr val="tx1">
                    <a:alpha val="80000"/>
                  </a:schemeClr>
                </a:solidFill>
              </a:rPr>
              <a:t>пути</a:t>
            </a:r>
            <a:r>
              <a:rPr lang="en-US" sz="1300" b="1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1300" b="1" dirty="0" err="1">
                <a:solidFill>
                  <a:schemeClr val="tx1">
                    <a:alpha val="80000"/>
                  </a:schemeClr>
                </a:solidFill>
              </a:rPr>
              <a:t>исцеления</a:t>
            </a:r>
            <a:r>
              <a:rPr lang="en-US" sz="1300" b="1" dirty="0">
                <a:solidFill>
                  <a:schemeClr val="tx1">
                    <a:alpha val="80000"/>
                  </a:schemeClr>
                </a:solidFill>
              </a:rPr>
              <a:t>. - </a:t>
            </a:r>
            <a:r>
              <a:rPr lang="en-US" sz="1300" b="1" dirty="0" err="1">
                <a:solidFill>
                  <a:schemeClr val="tx1">
                    <a:alpha val="80000"/>
                  </a:schemeClr>
                </a:solidFill>
              </a:rPr>
              <a:t>Тбилиси</a:t>
            </a:r>
            <a:r>
              <a:rPr lang="en-US" sz="1300" b="1" dirty="0">
                <a:solidFill>
                  <a:schemeClr val="tx1">
                    <a:alpha val="80000"/>
                  </a:schemeClr>
                </a:solidFill>
              </a:rPr>
              <a:t> 2021. -104 с.</a:t>
            </a:r>
          </a:p>
          <a:p>
            <a:pPr lvl="0">
              <a:spcBef>
                <a:spcPts val="0"/>
              </a:spcBef>
              <a:spcAft>
                <a:spcPts val="600"/>
              </a:spcAft>
            </a:pPr>
            <a:r>
              <a:rPr lang="en-US" sz="1300" b="1" dirty="0" err="1">
                <a:solidFill>
                  <a:schemeClr val="tx1">
                    <a:alpha val="80000"/>
                  </a:schemeClr>
                </a:solidFill>
              </a:rPr>
              <a:t>Рогачева</a:t>
            </a:r>
            <a:r>
              <a:rPr lang="en-US" sz="1300" b="1" dirty="0">
                <a:solidFill>
                  <a:schemeClr val="tx1">
                    <a:alpha val="80000"/>
                  </a:schemeClr>
                </a:solidFill>
              </a:rPr>
              <a:t> Т.В. , </a:t>
            </a:r>
            <a:r>
              <a:rPr lang="en-US" sz="1300" b="1" dirty="0" err="1">
                <a:solidFill>
                  <a:schemeClr val="tx1">
                    <a:alpha val="80000"/>
                  </a:schemeClr>
                </a:solidFill>
              </a:rPr>
              <a:t>Залевский</a:t>
            </a:r>
            <a:r>
              <a:rPr lang="en-US" sz="1300" b="1" dirty="0">
                <a:solidFill>
                  <a:schemeClr val="tx1">
                    <a:alpha val="80000"/>
                  </a:schemeClr>
                </a:solidFill>
              </a:rPr>
              <a:t>, </a:t>
            </a:r>
            <a:r>
              <a:rPr lang="en-US" sz="1300" b="1" dirty="0" err="1">
                <a:solidFill>
                  <a:schemeClr val="tx1">
                    <a:alpha val="80000"/>
                  </a:schemeClr>
                </a:solidFill>
              </a:rPr>
              <a:t>Левицкая</a:t>
            </a:r>
            <a:r>
              <a:rPr lang="en-US" sz="1300" b="1" dirty="0">
                <a:solidFill>
                  <a:schemeClr val="tx1">
                    <a:alpha val="80000"/>
                  </a:schemeClr>
                </a:solidFill>
              </a:rPr>
              <a:t> Т.Е. </a:t>
            </a:r>
            <a:r>
              <a:rPr lang="en-US" sz="1300" b="1" dirty="0" err="1">
                <a:solidFill>
                  <a:schemeClr val="tx1">
                    <a:alpha val="80000"/>
                  </a:schemeClr>
                </a:solidFill>
              </a:rPr>
              <a:t>Психология</a:t>
            </a:r>
            <a:r>
              <a:rPr lang="en-US" sz="1300" b="1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1300" b="1" dirty="0" err="1">
                <a:solidFill>
                  <a:schemeClr val="tx1">
                    <a:alpha val="80000"/>
                  </a:schemeClr>
                </a:solidFill>
              </a:rPr>
              <a:t>экстремальных</a:t>
            </a:r>
            <a:r>
              <a:rPr lang="en-US" sz="1300" b="1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1300" b="1" dirty="0" err="1">
                <a:solidFill>
                  <a:schemeClr val="tx1">
                    <a:alpha val="80000"/>
                  </a:schemeClr>
                </a:solidFill>
              </a:rPr>
              <a:t>ситуаций</a:t>
            </a:r>
            <a:r>
              <a:rPr lang="en-US" sz="1300" b="1" dirty="0">
                <a:solidFill>
                  <a:schemeClr val="tx1">
                    <a:alpha val="80000"/>
                  </a:schemeClr>
                </a:solidFill>
              </a:rPr>
              <a:t> и </a:t>
            </a:r>
            <a:r>
              <a:rPr lang="en-US" sz="1300" b="1" dirty="0" err="1">
                <a:solidFill>
                  <a:schemeClr val="tx1">
                    <a:alpha val="80000"/>
                  </a:schemeClr>
                </a:solidFill>
              </a:rPr>
              <a:t>состояний</a:t>
            </a:r>
            <a:r>
              <a:rPr lang="en-US" sz="1300" b="1" dirty="0">
                <a:solidFill>
                  <a:schemeClr val="tx1">
                    <a:alpha val="80000"/>
                  </a:schemeClr>
                </a:solidFill>
              </a:rPr>
              <a:t>: </a:t>
            </a:r>
            <a:r>
              <a:rPr lang="en-US" sz="1300" b="1" dirty="0" err="1">
                <a:solidFill>
                  <a:schemeClr val="tx1">
                    <a:alpha val="80000"/>
                  </a:schemeClr>
                </a:solidFill>
              </a:rPr>
              <a:t>уч.пособие</a:t>
            </a:r>
            <a:r>
              <a:rPr lang="en-US" sz="1300" b="1" dirty="0">
                <a:solidFill>
                  <a:schemeClr val="tx1">
                    <a:alpha val="80000"/>
                  </a:schemeClr>
                </a:solidFill>
              </a:rPr>
              <a:t>. - </a:t>
            </a:r>
            <a:r>
              <a:rPr lang="en-US" sz="1300" b="1" dirty="0" err="1">
                <a:solidFill>
                  <a:schemeClr val="tx1">
                    <a:alpha val="80000"/>
                  </a:schemeClr>
                </a:solidFill>
              </a:rPr>
              <a:t>Томск</a:t>
            </a:r>
            <a:r>
              <a:rPr lang="en-US" sz="1300" b="1" dirty="0">
                <a:solidFill>
                  <a:schemeClr val="tx1">
                    <a:alpha val="80000"/>
                  </a:schemeClr>
                </a:solidFill>
              </a:rPr>
              <a:t>, 2015.- 275 с. </a:t>
            </a:r>
          </a:p>
          <a:p>
            <a:pPr lvl="0">
              <a:spcBef>
                <a:spcPts val="0"/>
              </a:spcBef>
              <a:spcAft>
                <a:spcPts val="600"/>
              </a:spcAft>
            </a:pPr>
            <a:endParaRPr lang="en-US" sz="1300" b="1" dirty="0">
              <a:solidFill>
                <a:schemeClr val="tx1">
                  <a:alpha val="80000"/>
                </a:schemeClr>
              </a:solidFill>
            </a:endParaRPr>
          </a:p>
        </p:txBody>
      </p:sp>
      <p:sp>
        <p:nvSpPr>
          <p:cNvPr id="4120" name="!!plus graphic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69280" y="1780012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122" name="!!circle graphic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81590" y="2070656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3009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62126A-BA3E-B543-F717-8D4D9F0E04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7DB7E06-6FBF-FA6D-FA50-6E385914793A}"/>
              </a:ext>
            </a:extLst>
          </p:cNvPr>
          <p:cNvSpPr txBox="1"/>
          <p:nvPr/>
        </p:nvSpPr>
        <p:spPr>
          <a:xfrm>
            <a:off x="594851" y="151179"/>
            <a:ext cx="11307097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100" b="1" dirty="0"/>
              <a:t>Психологические и социальные трансформации ветеранов</a:t>
            </a:r>
          </a:p>
          <a:p>
            <a:pPr>
              <a:buNone/>
            </a:pPr>
            <a:endParaRPr lang="ru-RU" sz="2100" b="1" dirty="0"/>
          </a:p>
          <a:p>
            <a:pPr>
              <a:buFont typeface="Arial" panose="020B0604020202020204" pitchFamily="34" charset="0"/>
              <a:buChar char="•"/>
            </a:pPr>
            <a:r>
              <a:rPr lang="ru-RU" sz="2100" b="1" dirty="0"/>
              <a:t>Личность:</a:t>
            </a:r>
            <a:endParaRPr lang="ru-RU" sz="21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2100" dirty="0"/>
              <a:t>Кризис идентичности, потеря целостности восприятия себя.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2100" dirty="0"/>
              <a:t>Акцентуации характера: тревожная, </a:t>
            </a:r>
            <a:r>
              <a:rPr lang="ru-RU" sz="2100" dirty="0" err="1"/>
              <a:t>циклотимическая</a:t>
            </a:r>
            <a:r>
              <a:rPr lang="ru-RU" sz="2100" dirty="0"/>
              <a:t>, возбудимая.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100" b="1" dirty="0"/>
              <a:t>Психические функции:</a:t>
            </a:r>
            <a:endParaRPr lang="ru-RU" sz="21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2100" dirty="0"/>
              <a:t>Нарушения концентрации и памяти, сложности с мышлением и планированием.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100" b="1" dirty="0"/>
              <a:t>Эмоционально-аффективная сфера:</a:t>
            </a:r>
            <a:endParaRPr lang="ru-RU" sz="21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2100" dirty="0"/>
              <a:t>Раздражительность, гнев, депрессия, чувство вины, страхи, кошмары, ночные видения боевых событий.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100" b="1" dirty="0"/>
              <a:t>Мотивация:</a:t>
            </a:r>
            <a:endParaRPr lang="ru-RU" sz="21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2100" dirty="0"/>
              <a:t>Трансформация ценностных ориентиров, деструктивные формы мотивации.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100" b="1" dirty="0"/>
              <a:t>Межличностные отношения:</a:t>
            </a:r>
            <a:endParaRPr lang="ru-RU" sz="21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2100" dirty="0"/>
              <a:t>Конфликтность, отчуждение, трудности в установлении близких отношений.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100" b="1" dirty="0"/>
              <a:t>Поведение и ценностно-смысловая сфера:</a:t>
            </a:r>
            <a:endParaRPr lang="ru-RU" sz="21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2100" dirty="0"/>
              <a:t>Импульсивность, </a:t>
            </a:r>
            <a:r>
              <a:rPr lang="ru-RU" sz="2100" dirty="0" err="1"/>
              <a:t>сверхбдительность</a:t>
            </a:r>
            <a:r>
              <a:rPr lang="ru-RU" sz="2100" dirty="0"/>
              <a:t>, рискованное и </a:t>
            </a:r>
            <a:r>
              <a:rPr lang="ru-RU" sz="2100" dirty="0" err="1"/>
              <a:t>саморазрушительное</a:t>
            </a:r>
            <a:r>
              <a:rPr lang="ru-RU" sz="2100" dirty="0"/>
              <a:t> поведение, противоречивость ценностей, мысли о самоубийстве.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100" b="1" dirty="0"/>
              <a:t>Психосоматические последствия:</a:t>
            </a:r>
            <a:endParaRPr lang="ru-RU" sz="21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2100" dirty="0"/>
              <a:t>Нарушения сна, повышенная утомляемость, злоупотребление алкоголем и наркотиками, снижение физической активности.</a:t>
            </a:r>
          </a:p>
        </p:txBody>
      </p:sp>
    </p:spTree>
    <p:extLst>
      <p:ext uri="{BB962C8B-B14F-4D97-AF65-F5344CB8AC3E}">
        <p14:creationId xmlns:p14="http://schemas.microsoft.com/office/powerpoint/2010/main" val="29003702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DC9F3D6-8AC1-6E8B-653B-8AA25BFDFD6C}"/>
              </a:ext>
            </a:extLst>
          </p:cNvPr>
          <p:cNvSpPr txBox="1"/>
          <p:nvPr/>
        </p:nvSpPr>
        <p:spPr>
          <a:xfrm>
            <a:off x="384412" y="117693"/>
            <a:ext cx="11423175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b="1" u="sng" dirty="0"/>
              <a:t>Непосредственные (острые) последствия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Эмоциональные: страх, тревога, панические реакции, растерянность, апатия.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Когнитивные: рассеянность внимания, замедление мышления, нарушение памяти.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Соматические: тахикардия, головные боли, боли в мышцах, нарушения сна.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Поведенческие: избегание ситуаций, агрессия, импульсивность, злоупотребление алкоголем/наркотиками.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Социальные: обострение конфликтов в семье, снижение контактов, проблемы в коллективе.</a:t>
            </a:r>
          </a:p>
          <a:p>
            <a:pPr>
              <a:buNone/>
            </a:pPr>
            <a:r>
              <a:rPr lang="ru-RU" b="1" u="sng" dirty="0"/>
              <a:t>Отдалённые (хронические) последствия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ПТСР и посттравматический стресс (ПТС): флэшбэки, ночные кошмары, навязчивые воспоминания, эмоциональная </a:t>
            </a:r>
            <a:r>
              <a:rPr lang="ru-RU" dirty="0" err="1"/>
              <a:t>оцепенённость</a:t>
            </a:r>
            <a:r>
              <a:rPr lang="ru-RU" dirty="0"/>
              <a:t>, гипервозбудимость.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Депрессия и расстройства настроения.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Тревожные расстройства и паника.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Коморбидная зависимость: алкоголизм, наркотическая зависимость — часто способ «</a:t>
            </a:r>
            <a:r>
              <a:rPr lang="ru-RU" dirty="0" err="1"/>
              <a:t>самомедикации</a:t>
            </a:r>
            <a:r>
              <a:rPr lang="ru-RU" dirty="0"/>
              <a:t>».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Соматические расстройства: хроническая боль, нарушения сердечно-сосудистой и иммунной систем.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Социальная деградация: безработица, разводы, правонарушения, самоизоляция.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Повышенный риск суицидального поведения.</a:t>
            </a:r>
          </a:p>
          <a:p>
            <a:pPr>
              <a:buNone/>
            </a:pPr>
            <a:r>
              <a:rPr lang="ru-RU" b="1" u="sng" dirty="0"/>
              <a:t>Специфические феномены и механизмы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Гипервозбудимость и генерализация угрозы. Обычные стимулы становятся триггерами; постоянное ожидание опасности мешает расслабляться.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err="1"/>
              <a:t>Неинтегрированные</a:t>
            </a:r>
            <a:r>
              <a:rPr lang="ru-RU" dirty="0"/>
              <a:t> воспоминания: травматические эпизоды «застывают» в памяти как сенсомоторные и эмоционально насыщенные фрагменты (флэшбэки).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err="1"/>
              <a:t>Ревиктимизация</a:t>
            </a:r>
            <a:r>
              <a:rPr lang="ru-RU" dirty="0"/>
              <a:t> и повторное переживание: люди могут бессознательно искать ситуации, повторяющие травму, что ведёт к циклам насилия или самоповреждения.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Коморбидность: ПТСР часто сочетается с депрессией, паническими расстройствами и зависимостями, что ухудшает прогноз.</a:t>
            </a:r>
          </a:p>
        </p:txBody>
      </p:sp>
    </p:spTree>
    <p:extLst>
      <p:ext uri="{BB962C8B-B14F-4D97-AF65-F5344CB8AC3E}">
        <p14:creationId xmlns:p14="http://schemas.microsoft.com/office/powerpoint/2010/main" val="30609559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3C97B7-03D9-84B1-2F4E-062B0CFC34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0F32090-C009-2F66-0B01-E1ABAF3B5B24}"/>
              </a:ext>
            </a:extLst>
          </p:cNvPr>
          <p:cNvSpPr txBox="1"/>
          <p:nvPr/>
        </p:nvSpPr>
        <p:spPr>
          <a:xfrm>
            <a:off x="623248" y="58846"/>
            <a:ext cx="10945504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b="1" u="sng" dirty="0"/>
              <a:t>Оценка состояния и мониторинг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1" dirty="0"/>
              <a:t>Регулярный скрининг до и после выезда в зону риска</a:t>
            </a:r>
            <a:r>
              <a:rPr lang="ru-RU" dirty="0"/>
              <a:t> (психологическое состояние, сон, употребление веществ, социальная поддержка).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1" dirty="0"/>
              <a:t>Психодиагностика:</a:t>
            </a:r>
            <a:r>
              <a:rPr lang="ru-RU" dirty="0"/>
              <a:t> структурированные интервью, шкалы (CAPS, PCL-5 и др.).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1" dirty="0"/>
              <a:t>Психофизиологические методы</a:t>
            </a:r>
            <a:r>
              <a:rPr lang="ru-RU" dirty="0"/>
              <a:t> (например, измерение </a:t>
            </a:r>
            <a:r>
              <a:rPr lang="ru-RU" dirty="0" err="1"/>
              <a:t>электрокожной</a:t>
            </a:r>
            <a:r>
              <a:rPr lang="ru-RU" dirty="0"/>
              <a:t> проводимости при воспоминаниях) — для повышения объективности диагностики.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1" dirty="0"/>
              <a:t>Отслеживание функциональных показателей:</a:t>
            </a:r>
            <a:r>
              <a:rPr lang="ru-RU" dirty="0"/>
              <a:t> работоспособность, межличностные показатели, уровень суицидального риска.</a:t>
            </a:r>
          </a:p>
          <a:p>
            <a:pPr>
              <a:buNone/>
            </a:pPr>
            <a:r>
              <a:rPr lang="ru-RU" b="1" u="sng" dirty="0"/>
              <a:t>Профилактика и вмешательства (кратко по этапам)</a:t>
            </a:r>
          </a:p>
          <a:p>
            <a:pPr>
              <a:buNone/>
            </a:pPr>
            <a:r>
              <a:rPr lang="ru-RU" b="1" dirty="0"/>
              <a:t>До миссии (профилактика)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подготовка по стресс-менеджменту и адаптационные тренинги;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тренировки по слаженности команды и морально-психологическая подготовка;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оценка уязвимых лиц и коррекция риска (психологическое консультирование).</a:t>
            </a:r>
          </a:p>
          <a:p>
            <a:pPr>
              <a:buNone/>
            </a:pPr>
            <a:r>
              <a:rPr lang="ru-RU" b="1" dirty="0"/>
              <a:t>В течение миссии (первичная помощь)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организация адекватного режима работы/отдыха;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поддержка командира и психолога на месте;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психологическая первая помощь и кризисное консультирование;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минимизация </a:t>
            </a:r>
            <a:r>
              <a:rPr lang="ru-RU" dirty="0" err="1"/>
              <a:t>стыгматизации</a:t>
            </a:r>
            <a:r>
              <a:rPr lang="ru-RU" dirty="0"/>
              <a:t> обращения за помощью.</a:t>
            </a:r>
          </a:p>
          <a:p>
            <a:pPr>
              <a:buNone/>
            </a:pPr>
            <a:r>
              <a:rPr lang="ru-RU" b="1" dirty="0"/>
              <a:t>После миссии (реабилитация)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ранний скрининг и амбулаторное наблюдение;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краткосрочные кризисные интервенции;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специализированная психотерапия (КПТ </a:t>
            </a:r>
            <a:r>
              <a:rPr lang="ru-RU" dirty="0" err="1"/>
              <a:t>травмотерапия</a:t>
            </a:r>
            <a:r>
              <a:rPr lang="ru-RU" dirty="0"/>
              <a:t>, экспозиционная терапия, EMDR);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медикаментозная терапия по показаниям (антидепрессанты, коррекция сна, др.);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социальная реинтеграция, помощь в трудоустройстве, программы поддержки семьи.</a:t>
            </a:r>
          </a:p>
        </p:txBody>
      </p:sp>
    </p:spTree>
    <p:extLst>
      <p:ext uri="{BB962C8B-B14F-4D97-AF65-F5344CB8AC3E}">
        <p14:creationId xmlns:p14="http://schemas.microsoft.com/office/powerpoint/2010/main" val="21169057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6AD875-2D06-E2CE-2150-585A2BE3DD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61A9A02-5B2C-69A2-EFC2-518F9AE832F3}"/>
              </a:ext>
            </a:extLst>
          </p:cNvPr>
          <p:cNvSpPr txBox="1"/>
          <p:nvPr/>
        </p:nvSpPr>
        <p:spPr>
          <a:xfrm>
            <a:off x="855407" y="335845"/>
            <a:ext cx="10692580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200" b="1" dirty="0"/>
              <a:t>Основные направления работы с ветеранами</a:t>
            </a:r>
          </a:p>
          <a:p>
            <a:pPr>
              <a:buNone/>
            </a:pPr>
            <a:endParaRPr lang="ru-RU" sz="2200" b="1" dirty="0"/>
          </a:p>
          <a:p>
            <a:pPr>
              <a:buFont typeface="+mj-lt"/>
              <a:buAutoNum type="arabicPeriod"/>
            </a:pPr>
            <a:r>
              <a:rPr lang="ru-RU" sz="2200" b="1" dirty="0"/>
              <a:t>Психологическая коррекция последствий травмы:</a:t>
            </a:r>
            <a:endParaRPr lang="ru-RU" sz="2200" dirty="0"/>
          </a:p>
          <a:p>
            <a:pPr marL="742950" lvl="1" indent="-285750">
              <a:buFont typeface="+mj-lt"/>
              <a:buAutoNum type="arabicPeriod"/>
            </a:pPr>
            <a:r>
              <a:rPr lang="ru-RU" sz="2200" dirty="0"/>
              <a:t>Работа с реакциями потери, фобиями, обсуждение и </a:t>
            </a:r>
            <a:r>
              <a:rPr lang="ru-RU" sz="2200" dirty="0" err="1"/>
              <a:t>отреагирование</a:t>
            </a:r>
            <a:r>
              <a:rPr lang="ru-RU" sz="2200" dirty="0"/>
              <a:t> травматического опыта.</a:t>
            </a:r>
          </a:p>
          <a:p>
            <a:pPr marL="742950" lvl="1" indent="-285750">
              <a:buFont typeface="+mj-lt"/>
              <a:buAutoNum type="arabicPeriod"/>
            </a:pPr>
            <a:r>
              <a:rPr lang="ru-RU" sz="2200" dirty="0"/>
              <a:t>Просветительская деятельность: знакомство с симптомами ПТСР, обучение методам саморегуляции, здоровому образу жизни.</a:t>
            </a:r>
          </a:p>
          <a:p>
            <a:pPr>
              <a:buFont typeface="+mj-lt"/>
              <a:buAutoNum type="arabicPeriod"/>
            </a:pPr>
            <a:r>
              <a:rPr lang="ru-RU" sz="2200" b="1" dirty="0"/>
              <a:t>Социальная поддержка и интеграция:</a:t>
            </a:r>
            <a:endParaRPr lang="ru-RU" sz="2200" dirty="0"/>
          </a:p>
          <a:p>
            <a:pPr marL="742950" lvl="1" indent="-285750">
              <a:buFont typeface="+mj-lt"/>
              <a:buAutoNum type="arabicPeriod"/>
            </a:pPr>
            <a:r>
              <a:rPr lang="ru-RU" sz="2200" dirty="0"/>
              <a:t>Помощь в трудоустройстве, профессиональном самоопределении.</a:t>
            </a:r>
          </a:p>
          <a:p>
            <a:pPr marL="742950" lvl="1" indent="-285750">
              <a:buFont typeface="+mj-lt"/>
              <a:buAutoNum type="arabicPeriod"/>
            </a:pPr>
            <a:r>
              <a:rPr lang="ru-RU" sz="2200" dirty="0"/>
              <a:t>Восстановление семейных и социальных связей.</a:t>
            </a:r>
          </a:p>
          <a:p>
            <a:pPr marL="742950" lvl="1" indent="-285750">
              <a:buFont typeface="+mj-lt"/>
              <a:buAutoNum type="arabicPeriod"/>
            </a:pPr>
            <a:r>
              <a:rPr lang="ru-RU" sz="2200" dirty="0"/>
              <a:t>Создание сети самопомощи через участие в объединениях ветеранов.</a:t>
            </a:r>
          </a:p>
          <a:p>
            <a:pPr>
              <a:buFont typeface="+mj-lt"/>
              <a:buAutoNum type="arabicPeriod"/>
            </a:pPr>
            <a:r>
              <a:rPr lang="ru-RU" sz="2200" b="1" dirty="0" err="1"/>
              <a:t>Постэкстремальная</a:t>
            </a:r>
            <a:r>
              <a:rPr lang="ru-RU" sz="2200" b="1" dirty="0"/>
              <a:t> самореализация:</a:t>
            </a:r>
            <a:endParaRPr lang="ru-RU" sz="2200" dirty="0"/>
          </a:p>
          <a:p>
            <a:pPr marL="742950" lvl="1" indent="-285750">
              <a:buFont typeface="+mj-lt"/>
              <a:buAutoNum type="arabicPeriod"/>
            </a:pPr>
            <a:r>
              <a:rPr lang="ru-RU" sz="2200" dirty="0"/>
              <a:t>Активизация личностного потенциала, развитие навыков решения жизненных задач.</a:t>
            </a:r>
          </a:p>
          <a:p>
            <a:pPr marL="742950" lvl="1" indent="-285750">
              <a:buFont typeface="+mj-lt"/>
              <a:buAutoNum type="arabicPeriod"/>
            </a:pPr>
            <a:r>
              <a:rPr lang="ru-RU" sz="2200" dirty="0"/>
              <a:t>Консультирование по самоопределению личности, участие в тренингах по адаптивности и личностному росту.</a:t>
            </a:r>
          </a:p>
          <a:p>
            <a:pPr marL="742950" lvl="1" indent="-285750">
              <a:buFont typeface="+mj-lt"/>
              <a:buAutoNum type="arabicPeriod"/>
            </a:pPr>
            <a:r>
              <a:rPr lang="ru-RU" sz="2200" dirty="0"/>
              <a:t>Формирование смысла жизни и реализации профессиональных и социальных целей.</a:t>
            </a:r>
          </a:p>
        </p:txBody>
      </p:sp>
    </p:spTree>
    <p:extLst>
      <p:ext uri="{BB962C8B-B14F-4D97-AF65-F5344CB8AC3E}">
        <p14:creationId xmlns:p14="http://schemas.microsoft.com/office/powerpoint/2010/main" val="10671221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D041F9-B173-3668-A110-F64574E233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BEF49D6-061E-F422-3464-6A84FFA4E264}"/>
              </a:ext>
            </a:extLst>
          </p:cNvPr>
          <p:cNvSpPr txBox="1"/>
          <p:nvPr/>
        </p:nvSpPr>
        <p:spPr>
          <a:xfrm>
            <a:off x="917472" y="848142"/>
            <a:ext cx="10681519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200" b="1" dirty="0"/>
              <a:t>Принципы психологической поддержки ветеранов</a:t>
            </a:r>
          </a:p>
          <a:p>
            <a:pPr>
              <a:buNone/>
            </a:pPr>
            <a:endParaRPr lang="ru-RU" sz="2200" b="1" dirty="0"/>
          </a:p>
          <a:p>
            <a:pPr>
              <a:buFont typeface="Arial" panose="020B0604020202020204" pitchFamily="34" charset="0"/>
              <a:buChar char="•"/>
            </a:pPr>
            <a:r>
              <a:rPr lang="ru-RU" sz="2200" b="1" dirty="0"/>
              <a:t>Доверительная и безопасная атмосфера:</a:t>
            </a:r>
            <a:r>
              <a:rPr lang="ru-RU" sz="2200" dirty="0"/>
              <a:t> ветеран может открыто говорить о переживаниях.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200" b="1" dirty="0"/>
              <a:t>Не воспринимать ветеранов как жертв:</a:t>
            </a:r>
            <a:r>
              <a:rPr lang="ru-RU" sz="2200" dirty="0"/>
              <a:t> важна поддержка автономии, осознание личной ответственности за жизнь.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200" b="1" dirty="0"/>
              <a:t>Последовательная реабилитация:</a:t>
            </a:r>
            <a:r>
              <a:rPr lang="ru-RU" sz="2200" dirty="0"/>
              <a:t> постепенная коррекция стереотипов поведения, самовосприятия и межличностных отношений.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200" b="1" dirty="0"/>
              <a:t>Эмоциональная поддержка и соучастие:</a:t>
            </a:r>
            <a:r>
              <a:rPr lang="ru-RU" sz="2200" dirty="0"/>
              <a:t> понимание проблем, забота, терпение, участие в жизни ветерана.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200" b="1" dirty="0"/>
              <a:t>Длительность работы:</a:t>
            </a:r>
            <a:r>
              <a:rPr lang="ru-RU" sz="2200" dirty="0"/>
              <a:t> реабилитация может занимать месяцы и годы, включая профилактику рецидивов ПТСР.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200" b="1" dirty="0"/>
              <a:t>Цель:</a:t>
            </a:r>
            <a:r>
              <a:rPr lang="ru-RU" sz="2200" dirty="0"/>
              <a:t> восстановление личного и социального статуса, адаптация к мирной жизни, интеграция в социум, развитие личности и профессиональная реализация.</a:t>
            </a:r>
          </a:p>
        </p:txBody>
      </p:sp>
    </p:spTree>
    <p:extLst>
      <p:ext uri="{BB962C8B-B14F-4D97-AF65-F5344CB8AC3E}">
        <p14:creationId xmlns:p14="http://schemas.microsoft.com/office/powerpoint/2010/main" val="22916004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B3D5DA-F3F3-C795-4F6F-4BD8D4DE8C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5AE27A6-6611-08B9-8F18-796977010384}"/>
              </a:ext>
            </a:extLst>
          </p:cNvPr>
          <p:cNvSpPr txBox="1"/>
          <p:nvPr/>
        </p:nvSpPr>
        <p:spPr>
          <a:xfrm>
            <a:off x="807307" y="861024"/>
            <a:ext cx="10268730" cy="4493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200" b="1" u="sng" dirty="0"/>
              <a:t>Специфически-профессиональные стрессоры</a:t>
            </a:r>
          </a:p>
          <a:p>
            <a:pPr marL="457200" indent="-457200" algn="just">
              <a:buAutoNum type="arabicPeriod"/>
            </a:pPr>
            <a:endParaRPr lang="ru-RU" sz="2200" b="1" dirty="0"/>
          </a:p>
          <a:p>
            <a:pPr algn="just">
              <a:buNone/>
            </a:pPr>
            <a:r>
              <a:rPr lang="ru-RU" sz="2200" dirty="0"/>
              <a:t>1) сражения (у участников боя): угроза жизни, обстрелов, засад, подрывов на</a:t>
            </a:r>
          </a:p>
          <a:p>
            <a:pPr algn="just">
              <a:buNone/>
            </a:pPr>
            <a:r>
              <a:rPr lang="ru-RU" sz="2200" dirty="0"/>
              <a:t>минах; массовая гибель, вид трупов и обезображенных тел; применение оружия в условиях визуального контакта, когда видны предсмертные мучения</a:t>
            </a:r>
          </a:p>
          <a:p>
            <a:pPr algn="just">
              <a:buNone/>
            </a:pPr>
            <a:r>
              <a:rPr lang="ru-RU" sz="2200" dirty="0"/>
              <a:t>противника;</a:t>
            </a:r>
          </a:p>
          <a:p>
            <a:pPr algn="just">
              <a:buNone/>
            </a:pPr>
            <a:r>
              <a:rPr lang="ru-RU" sz="2200" dirty="0"/>
              <a:t>2) опасной работы (у водолазов, летчиков, солдат и др., не участвующих в сражении, но находящихся недалеко от линии фронта);</a:t>
            </a:r>
          </a:p>
          <a:p>
            <a:pPr algn="just">
              <a:buNone/>
            </a:pPr>
            <a:r>
              <a:rPr lang="ru-RU" sz="2200" dirty="0"/>
              <a:t>3) изоляции (на подводных лодках, танках, самолетах и др.);</a:t>
            </a:r>
          </a:p>
          <a:p>
            <a:pPr algn="just">
              <a:buNone/>
            </a:pPr>
            <a:r>
              <a:rPr lang="ru-RU" sz="2200" dirty="0"/>
              <a:t>4) продолжительной работы (у штабных работников);</a:t>
            </a:r>
          </a:p>
          <a:p>
            <a:pPr algn="just">
              <a:buNone/>
            </a:pPr>
            <a:r>
              <a:rPr lang="ru-RU" sz="2200" dirty="0"/>
              <a:t>5) работы с ранеными и мертвыми (у медицинского персонала, членов добровольческих отрядов и др.)</a:t>
            </a:r>
          </a:p>
          <a:p>
            <a:pPr algn="just">
              <a:buNone/>
            </a:pPr>
            <a:r>
              <a:rPr lang="ru-RU" sz="2200" b="1" dirty="0"/>
              <a:t> 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39198345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B6FB8C-E822-A8B6-AAA6-EEF9E071BD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3CBCCD8-0B3A-65DE-885D-9993DFE48E6F}"/>
              </a:ext>
            </a:extLst>
          </p:cNvPr>
          <p:cNvSpPr txBox="1"/>
          <p:nvPr/>
        </p:nvSpPr>
        <p:spPr>
          <a:xfrm>
            <a:off x="961635" y="902012"/>
            <a:ext cx="10268730" cy="4493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sz="2200" b="1" u="sng" dirty="0"/>
              <a:t>Ситуационно-психогенные</a:t>
            </a:r>
          </a:p>
          <a:p>
            <a:pPr algn="just">
              <a:buNone/>
            </a:pPr>
            <a:r>
              <a:rPr lang="ru-RU" sz="2200" i="1" dirty="0"/>
              <a:t>физические:</a:t>
            </a:r>
          </a:p>
          <a:p>
            <a:pPr algn="just">
              <a:buNone/>
            </a:pPr>
            <a:r>
              <a:rPr lang="ru-RU" sz="2200" dirty="0"/>
              <a:t>1) условия </a:t>
            </a:r>
            <a:r>
              <a:rPr lang="ru-RU" sz="2200" dirty="0" err="1"/>
              <a:t>горно</a:t>
            </a:r>
            <a:r>
              <a:rPr lang="ru-RU" sz="2200" dirty="0"/>
              <a:t>-пустынной местности в сочетании с жарким климатом;</a:t>
            </a:r>
          </a:p>
          <a:p>
            <a:pPr algn="just">
              <a:buNone/>
            </a:pPr>
            <a:r>
              <a:rPr lang="ru-RU" sz="2200" dirty="0"/>
              <a:t>2) перегревание;</a:t>
            </a:r>
          </a:p>
          <a:p>
            <a:pPr algn="just">
              <a:buNone/>
            </a:pPr>
            <a:r>
              <a:rPr lang="ru-RU" sz="2200" dirty="0"/>
              <a:t>3) переохлаждение;</a:t>
            </a:r>
          </a:p>
          <a:p>
            <a:pPr algn="just">
              <a:buNone/>
            </a:pPr>
            <a:r>
              <a:rPr lang="ru-RU" sz="2200" dirty="0"/>
              <a:t>4) высокая влажность, пыль;</a:t>
            </a:r>
          </a:p>
          <a:p>
            <a:pPr algn="just">
              <a:buNone/>
            </a:pPr>
            <a:r>
              <a:rPr lang="ru-RU" sz="2200" dirty="0"/>
              <a:t>5) грохот, рев, гул, акустический удар;</a:t>
            </a:r>
          </a:p>
          <a:p>
            <a:pPr algn="just">
              <a:buNone/>
            </a:pPr>
            <a:r>
              <a:rPr lang="ru-RU" sz="2200" dirty="0"/>
              <a:t>6) вибрация, удары воздушной волны, сотрясения, падения;</a:t>
            </a:r>
          </a:p>
          <a:p>
            <a:pPr algn="just">
              <a:buNone/>
            </a:pPr>
            <a:r>
              <a:rPr lang="ru-RU" sz="2200" dirty="0"/>
              <a:t>7) плохая видимость (яркий свет, вспышки, темнота, туман);</a:t>
            </a:r>
          </a:p>
          <a:p>
            <a:pPr algn="just">
              <a:buNone/>
            </a:pPr>
            <a:r>
              <a:rPr lang="ru-RU" sz="2200" dirty="0"/>
              <a:t>8) загазованность химическими веществами и задымленность;</a:t>
            </a:r>
          </a:p>
          <a:p>
            <a:pPr algn="just">
              <a:buNone/>
            </a:pPr>
            <a:r>
              <a:rPr lang="ru-RU" sz="2200" dirty="0"/>
              <a:t>9) направленная энергия от вооружения;</a:t>
            </a:r>
          </a:p>
          <a:p>
            <a:pPr algn="just">
              <a:buNone/>
            </a:pPr>
            <a:r>
              <a:rPr lang="ru-RU" sz="2200" dirty="0"/>
              <a:t>10) ионизирующая радиация;</a:t>
            </a:r>
          </a:p>
          <a:p>
            <a:pPr algn="just">
              <a:buNone/>
            </a:pPr>
            <a:r>
              <a:rPr lang="ru-RU" sz="2200" dirty="0"/>
              <a:t>11) продолжительные марш-броски с тяжелой амуницией, оружием и др.;</a:t>
            </a:r>
          </a:p>
        </p:txBody>
      </p:sp>
    </p:spTree>
    <p:extLst>
      <p:ext uri="{BB962C8B-B14F-4D97-AF65-F5344CB8AC3E}">
        <p14:creationId xmlns:p14="http://schemas.microsoft.com/office/powerpoint/2010/main" val="22133546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F9F441-80AE-3B1D-8AE1-EAE0B9542D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CF8B2DA-8D10-6596-9905-0F48A5922E1A}"/>
              </a:ext>
            </a:extLst>
          </p:cNvPr>
          <p:cNvSpPr txBox="1"/>
          <p:nvPr/>
        </p:nvSpPr>
        <p:spPr>
          <a:xfrm>
            <a:off x="609600" y="335845"/>
            <a:ext cx="10972800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200" i="1" dirty="0"/>
              <a:t>социально-психологические:</a:t>
            </a:r>
          </a:p>
          <a:p>
            <a:pPr>
              <a:buNone/>
            </a:pPr>
            <a:r>
              <a:rPr lang="ru-RU" sz="2200" dirty="0"/>
              <a:t>1) изоляция от семьи, родных и общества;</a:t>
            </a:r>
          </a:p>
          <a:p>
            <a:pPr>
              <a:buNone/>
            </a:pPr>
            <a:r>
              <a:rPr lang="ru-RU" sz="2200" dirty="0"/>
              <a:t>2) ограниченность эмоциональных и интеллектуальных контактов только своей половозрастной группой;</a:t>
            </a:r>
          </a:p>
          <a:p>
            <a:pPr>
              <a:buNone/>
            </a:pPr>
            <a:r>
              <a:rPr lang="ru-RU" sz="2200" dirty="0"/>
              <a:t>3) непопулярность и низкая социальная значимость военных действий в стране, гражданином которой является военнослужащий;</a:t>
            </a:r>
          </a:p>
          <a:p>
            <a:pPr>
              <a:buNone/>
            </a:pPr>
            <a:r>
              <a:rPr lang="ru-RU" sz="2200" dirty="0"/>
              <a:t>4) безуспешность военных действий, большие боевые потери;</a:t>
            </a:r>
          </a:p>
          <a:p>
            <a:pPr>
              <a:buNone/>
            </a:pPr>
            <a:r>
              <a:rPr lang="ru-RU" sz="2200" dirty="0"/>
              <a:t>5) средства информационно-психологического давления противника;</a:t>
            </a:r>
          </a:p>
          <a:p>
            <a:pPr>
              <a:buNone/>
            </a:pPr>
            <a:r>
              <a:rPr lang="ru-RU" sz="2200" dirty="0"/>
              <a:t>6) национальность военнослужащего, этнически близкая национальности</a:t>
            </a:r>
          </a:p>
          <a:p>
            <a:pPr>
              <a:buNone/>
            </a:pPr>
            <a:r>
              <a:rPr lang="ru-RU" sz="2200" dirty="0"/>
              <a:t>граждан в зоне боевых действий;</a:t>
            </a:r>
          </a:p>
          <a:p>
            <a:pPr>
              <a:buNone/>
            </a:pPr>
            <a:r>
              <a:rPr lang="ru-RU" sz="2200" dirty="0"/>
              <a:t>7) сходство вероисповедания с религией одной из сторон вооруженного конфликта;</a:t>
            </a:r>
          </a:p>
          <a:p>
            <a:pPr>
              <a:buNone/>
            </a:pPr>
            <a:r>
              <a:rPr lang="ru-RU" sz="2200" dirty="0"/>
              <a:t>8) чуждая этнокультурная среда;</a:t>
            </a:r>
          </a:p>
          <a:p>
            <a:pPr>
              <a:buNone/>
            </a:pPr>
            <a:r>
              <a:rPr lang="ru-RU" sz="2200" dirty="0"/>
              <a:t>9) враждебность местного населения и активизация криминальных элементов</a:t>
            </a:r>
          </a:p>
          <a:p>
            <a:pPr>
              <a:buNone/>
            </a:pPr>
            <a:r>
              <a:rPr lang="ru-RU" sz="2200" dirty="0"/>
              <a:t>(мародерство, грабежи, бандитизм, терроризм);</a:t>
            </a:r>
          </a:p>
          <a:p>
            <a:pPr>
              <a:buNone/>
            </a:pPr>
            <a:r>
              <a:rPr lang="ru-RU" sz="2200" dirty="0"/>
              <a:t>10) конфликтные отношения в семье, тяжелое материальное и социальное положение участника военных действий;</a:t>
            </a:r>
          </a:p>
          <a:p>
            <a:pPr>
              <a:buNone/>
            </a:pPr>
            <a:r>
              <a:rPr lang="ru-RU" sz="2200" dirty="0"/>
              <a:t>11) низкий уровень социальной поддержки и защищенности комбатантов после</a:t>
            </a:r>
          </a:p>
          <a:p>
            <a:pPr>
              <a:buNone/>
            </a:pPr>
            <a:r>
              <a:rPr lang="ru-RU" sz="2200" dirty="0"/>
              <a:t>их возвращения на Родину</a:t>
            </a:r>
          </a:p>
        </p:txBody>
      </p:sp>
    </p:spTree>
    <p:extLst>
      <p:ext uri="{BB962C8B-B14F-4D97-AF65-F5344CB8AC3E}">
        <p14:creationId xmlns:p14="http://schemas.microsoft.com/office/powerpoint/2010/main" val="8508249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AA1B97A-C600-6D72-0F60-9B79E717AF47}"/>
              </a:ext>
            </a:extLst>
          </p:cNvPr>
          <p:cNvSpPr txBox="1"/>
          <p:nvPr/>
        </p:nvSpPr>
        <p:spPr>
          <a:xfrm>
            <a:off x="983840" y="458956"/>
            <a:ext cx="9663881" cy="59400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u="sng" dirty="0"/>
              <a:t>Личностные</a:t>
            </a:r>
          </a:p>
          <a:p>
            <a:r>
              <a:rPr lang="ru-RU" sz="2000" i="1" dirty="0"/>
              <a:t>Физиологические:</a:t>
            </a:r>
          </a:p>
          <a:p>
            <a:r>
              <a:rPr lang="ru-RU" sz="2000" dirty="0"/>
              <a:t>1) нарушение физиологического ритма сна и бодрствования (в условиях потенциальной опасности и готовности к активным действиям);</a:t>
            </a:r>
          </a:p>
          <a:p>
            <a:r>
              <a:rPr lang="ru-RU" sz="2000" dirty="0"/>
              <a:t>2) сенсорная перегрузка или депривация;</a:t>
            </a:r>
          </a:p>
          <a:p>
            <a:r>
              <a:rPr lang="ru-RU" sz="2000" dirty="0"/>
              <a:t>3) обезвоживание и истощение организма вследствие дефицита питания, витаминов, однообразной пищи;</a:t>
            </a:r>
          </a:p>
          <a:p>
            <a:r>
              <a:rPr lang="ru-RU" sz="2000" dirty="0"/>
              <a:t>4) плохие гигиенические условия;</a:t>
            </a:r>
          </a:p>
          <a:p>
            <a:r>
              <a:rPr lang="ru-RU" sz="2000" dirty="0"/>
              <a:t>5) физические перегрузки или недостаточная подвижность (длительное нахождение в одной позе);</a:t>
            </a:r>
          </a:p>
          <a:p>
            <a:r>
              <a:rPr lang="ru-RU" sz="2000" dirty="0"/>
              <a:t>6) инфекционные заболевания;</a:t>
            </a:r>
          </a:p>
          <a:p>
            <a:r>
              <a:rPr lang="ru-RU" sz="2000" dirty="0"/>
              <a:t>7) обострение хронических болезней;</a:t>
            </a:r>
          </a:p>
          <a:p>
            <a:r>
              <a:rPr lang="ru-RU" sz="2000" dirty="0"/>
              <a:t>8) ранение или увечье;</a:t>
            </a:r>
          </a:p>
          <a:p>
            <a:r>
              <a:rPr lang="ru-RU" sz="2000" dirty="0"/>
              <a:t>9) сексуальная фрустрация;</a:t>
            </a:r>
          </a:p>
          <a:p>
            <a:r>
              <a:rPr lang="ru-RU" sz="2000" dirty="0"/>
              <a:t>10) зависимости от психоактивных веществ (никотин, кофеин, алкоголь, наркотики);</a:t>
            </a:r>
          </a:p>
          <a:p>
            <a:r>
              <a:rPr lang="ru-RU" sz="2000" dirty="0"/>
              <a:t>11) осложненная генетическая наследственность (слабый тип высшей нервной</a:t>
            </a:r>
          </a:p>
          <a:p>
            <a:r>
              <a:rPr lang="ru-RU" sz="2000" dirty="0"/>
              <a:t>деятельности, хронические соматические заболевания и  психические расстройства в анамнезе и т. п.);</a:t>
            </a:r>
          </a:p>
          <a:p>
            <a:r>
              <a:rPr lang="ru-RU" sz="2000" dirty="0"/>
              <a:t>12) ожирение или дефицит </a:t>
            </a:r>
            <a:r>
              <a:rPr lang="ru-RU" sz="2000" dirty="0" err="1"/>
              <a:t>росто</a:t>
            </a:r>
            <a:r>
              <a:rPr lang="ru-RU" sz="2000" dirty="0"/>
              <a:t>-весового показателя и др.</a:t>
            </a:r>
          </a:p>
        </p:txBody>
      </p:sp>
    </p:spTree>
    <p:extLst>
      <p:ext uri="{BB962C8B-B14F-4D97-AF65-F5344CB8AC3E}">
        <p14:creationId xmlns:p14="http://schemas.microsoft.com/office/powerpoint/2010/main" val="4206221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29EC769-8CFA-FE50-C401-6B646DD5791C}"/>
              </a:ext>
            </a:extLst>
          </p:cNvPr>
          <p:cNvSpPr txBox="1"/>
          <p:nvPr/>
        </p:nvSpPr>
        <p:spPr>
          <a:xfrm>
            <a:off x="511891" y="0"/>
            <a:ext cx="11567038" cy="72943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u="sng" dirty="0"/>
              <a:t>Индивидуально-психологические:</a:t>
            </a:r>
          </a:p>
          <a:p>
            <a:r>
              <a:rPr lang="ru-RU" i="1" dirty="0"/>
              <a:t>когнитивные:</a:t>
            </a:r>
          </a:p>
          <a:p>
            <a:r>
              <a:rPr lang="ru-RU" dirty="0"/>
              <a:t>1) осознание несправедливости устройства мира;</a:t>
            </a:r>
          </a:p>
          <a:p>
            <a:r>
              <a:rPr lang="ru-RU" dirty="0"/>
              <a:t>2) осознание того, что противник является более опытным и лучше адаптирован 3) идентификация умершего с собой или другом;</a:t>
            </a:r>
          </a:p>
          <a:p>
            <a:r>
              <a:rPr lang="ru-RU" dirty="0"/>
              <a:t>4) неопределенность (недостаток, противоречивость информации о боевой задаче, характере действий противника);</a:t>
            </a:r>
          </a:p>
          <a:p>
            <a:r>
              <a:rPr lang="ru-RU" dirty="0"/>
              <a:t>5) непредсказуемость текущей обстановки и неуверенность в исходе войны;</a:t>
            </a:r>
          </a:p>
          <a:p>
            <a:r>
              <a:rPr lang="ru-RU" dirty="0"/>
              <a:t>6) необходимость быстрого принятия ответственного решения в условиях дефицита времени и информации;</a:t>
            </a:r>
          </a:p>
          <a:p>
            <a:r>
              <a:rPr lang="ru-RU" dirty="0"/>
              <a:t>7) отсутствие выбора;</a:t>
            </a:r>
          </a:p>
          <a:p>
            <a:r>
              <a:rPr lang="ru-RU" dirty="0"/>
              <a:t>8) предшествующие неудачи, травматический опыт;</a:t>
            </a:r>
          </a:p>
          <a:p>
            <a:r>
              <a:rPr lang="ru-RU" dirty="0"/>
              <a:t>9) работа сверх уровня навыков и др.;</a:t>
            </a:r>
          </a:p>
          <a:p>
            <a:r>
              <a:rPr lang="ru-RU" i="1" dirty="0"/>
              <a:t>эмоциональные:</a:t>
            </a:r>
          </a:p>
          <a:p>
            <a:r>
              <a:rPr lang="ru-RU" dirty="0"/>
              <a:t>10) биологический страх (смерти, боли, ранения, увечья);</a:t>
            </a:r>
          </a:p>
          <a:p>
            <a:r>
              <a:rPr lang="ru-RU" dirty="0"/>
              <a:t>11) дезинтеграционный страх (вид разрушений, пожаров, насильственной смерти);</a:t>
            </a:r>
          </a:p>
          <a:p>
            <a:r>
              <a:rPr lang="ru-RU" dirty="0"/>
              <a:t>12) социальный страх (показать трусость и потерять уважение);</a:t>
            </a:r>
          </a:p>
          <a:p>
            <a:r>
              <a:rPr lang="ru-RU" dirty="0"/>
              <a:t>13) моральный страх (потери способности к самозащите, попадания в плен);</a:t>
            </a:r>
          </a:p>
          <a:p>
            <a:r>
              <a:rPr lang="ru-RU" dirty="0"/>
              <a:t>14) скорбь в связи с потерей сослуживцев, чувство вины;</a:t>
            </a:r>
          </a:p>
          <a:p>
            <a:r>
              <a:rPr lang="ru-RU" dirty="0"/>
              <a:t>15) злоба и ярость;</a:t>
            </a:r>
          </a:p>
          <a:p>
            <a:r>
              <a:rPr lang="ru-RU" dirty="0"/>
              <a:t>16) фрустрация, тоска по дому;</a:t>
            </a:r>
          </a:p>
          <a:p>
            <a:r>
              <a:rPr lang="ru-RU" dirty="0"/>
              <a:t>17) длительное ожидание опасности; «предстартовое напряжение»;</a:t>
            </a:r>
          </a:p>
          <a:p>
            <a:r>
              <a:rPr lang="ru-RU" dirty="0"/>
              <a:t>18) дефицит позитивных эмоциональных переживаний;</a:t>
            </a:r>
          </a:p>
          <a:p>
            <a:r>
              <a:rPr lang="ru-RU" dirty="0"/>
              <a:t>19) внутриличностный или межличностный конфликт;</a:t>
            </a:r>
          </a:p>
          <a:p>
            <a:r>
              <a:rPr lang="ru-RU" dirty="0"/>
              <a:t>20) положение новичка в коллективе, изоляция;</a:t>
            </a:r>
          </a:p>
          <a:p>
            <a:r>
              <a:rPr lang="ru-RU" dirty="0"/>
              <a:t>21) невозможность уединения и др.</a:t>
            </a:r>
          </a:p>
        </p:txBody>
      </p:sp>
    </p:spTree>
    <p:extLst>
      <p:ext uri="{BB962C8B-B14F-4D97-AF65-F5344CB8AC3E}">
        <p14:creationId xmlns:p14="http://schemas.microsoft.com/office/powerpoint/2010/main" val="11344244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 fontScale="90000"/>
          </a:bodyPr>
          <a:lstStyle/>
          <a:p>
            <a:pPr algn="just"/>
            <a:br>
              <a:rPr lang="ru-RU" sz="2500" b="1" i="1" dirty="0"/>
            </a:br>
            <a:r>
              <a:rPr lang="ru-RU" sz="25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Цель:</a:t>
            </a:r>
            <a:r>
              <a:rPr lang="ru-RU" sz="25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познакомить с основными социально-психологическими особенностями посттравматического стрессового расстройства (ПТСР) в условиях боевых действий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568" y="2460917"/>
            <a:ext cx="10784862" cy="39549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300" b="1" i="1" u="sng" dirty="0"/>
              <a:t>Основные вопросы:</a:t>
            </a:r>
          </a:p>
          <a:p>
            <a:r>
              <a:rPr lang="ru-RU" sz="2300" b="1" dirty="0"/>
              <a:t>Острые психические расстройства. </a:t>
            </a:r>
          </a:p>
          <a:p>
            <a:r>
              <a:rPr lang="ru-RU" sz="2300" b="1" dirty="0"/>
              <a:t>Посттравматическое стрессовое расстройство (ПТСР). </a:t>
            </a:r>
          </a:p>
          <a:p>
            <a:r>
              <a:rPr lang="ru-RU" sz="2300" b="1" dirty="0"/>
              <a:t>Последствия боевого стресса.</a:t>
            </a:r>
          </a:p>
          <a:p>
            <a:endParaRPr lang="ru-RU" sz="2300" b="1" dirty="0"/>
          </a:p>
        </p:txBody>
      </p:sp>
    </p:spTree>
    <p:extLst>
      <p:ext uri="{BB962C8B-B14F-4D97-AF65-F5344CB8AC3E}">
        <p14:creationId xmlns:p14="http://schemas.microsoft.com/office/powerpoint/2010/main" val="21540237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AFB5E42-5B0D-7DBA-709D-0E806E90028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0697" t="24288" r="19435" b="5333"/>
          <a:stretch>
            <a:fillRect/>
          </a:stretch>
        </p:blipFill>
        <p:spPr>
          <a:xfrm>
            <a:off x="2038662" y="237761"/>
            <a:ext cx="7435121" cy="6382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8750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CBB7C193-C63D-FAD2-CF85-EEF7EC15EE4B}"/>
              </a:ext>
            </a:extLst>
          </p:cNvPr>
          <p:cNvSpPr txBox="1"/>
          <p:nvPr/>
        </p:nvSpPr>
        <p:spPr>
          <a:xfrm>
            <a:off x="865546" y="458956"/>
            <a:ext cx="10460908" cy="59400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b="1" dirty="0"/>
              <a:t>Типы реакций на боевой стресс: </a:t>
            </a:r>
            <a:r>
              <a:rPr lang="ru-RU" sz="2000" dirty="0"/>
              <a:t>позитивные, адаптивные (</a:t>
            </a:r>
            <a:r>
              <a:rPr lang="ru-RU" sz="2000" dirty="0" err="1"/>
              <a:t>компенсирующе</a:t>
            </a:r>
            <a:r>
              <a:rPr lang="ru-RU" sz="2000" dirty="0"/>
              <a:t>-защитные) и непатологические (пограничные).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b="1" dirty="0"/>
              <a:t>Позитивные изменения: </a:t>
            </a:r>
            <a:r>
              <a:rPr lang="ru-RU" sz="2000" dirty="0"/>
              <a:t>формируются у подготовленных бойцов, но хорошая адаптация к бою повышает риск дезадаптации в мирной жизни.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b="1" dirty="0"/>
              <a:t>Боевая психическая травма: </a:t>
            </a:r>
            <a:r>
              <a:rPr lang="ru-RU" sz="2000" dirty="0"/>
              <a:t>сочетанное воздействие острых и хронических психотравм, сопровождающееся психофизиологическими изменениями и личностной дисгармонией.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b="1" dirty="0"/>
              <a:t>Патопсихологические последствия: </a:t>
            </a:r>
            <a:r>
              <a:rPr lang="ru-RU" sz="2000" dirty="0"/>
              <a:t>острые и отсроченные стрессовые реакции, </a:t>
            </a:r>
            <a:r>
              <a:rPr lang="ru-RU" sz="2000" dirty="0" err="1"/>
              <a:t>комбатантная</a:t>
            </a:r>
            <a:r>
              <a:rPr lang="ru-RU" sz="2000" dirty="0"/>
              <a:t> акцентуация, отдельные симптомы ОСР и ПТСР, девиантное и криминальное поведение.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b="1" dirty="0"/>
              <a:t>Начальные симптомы боевого стресса: </a:t>
            </a:r>
            <a:r>
              <a:rPr lang="ru-RU" sz="2000" dirty="0"/>
              <a:t>вегетативно-сосудистые нарушения, тревожность, эмоциональная лабильность, депрессивно-апатичное настроение.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b="1" dirty="0"/>
              <a:t>Длительные последствия: </a:t>
            </a:r>
            <a:r>
              <a:rPr lang="ru-RU" sz="2000" dirty="0"/>
              <a:t>устойчивое восприятие обстановки как опасной, готовность к импульсивным и агрессивным действиям, снижение ценности человеческой жизни, снятие психологических барьеров.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b="1" dirty="0" err="1"/>
              <a:t>Комбатантная</a:t>
            </a:r>
            <a:r>
              <a:rPr lang="ru-RU" sz="2000" b="1" dirty="0"/>
              <a:t> акцентуация: </a:t>
            </a:r>
            <a:r>
              <a:rPr lang="ru-RU" sz="2000" dirty="0"/>
              <a:t>взаимодействие приобретённых и исходных личностных особенностей, влияющее на социальную адаптацию; может быть конструктивной (адаптивной) или деструктивной (</a:t>
            </a:r>
            <a:r>
              <a:rPr lang="ru-RU" sz="2000" dirty="0" err="1"/>
              <a:t>дезадаптивной</a:t>
            </a:r>
            <a:r>
              <a:rPr lang="ru-RU" sz="2000" dirty="0"/>
              <a:t>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b="1" dirty="0"/>
              <a:t>Риск </a:t>
            </a:r>
            <a:r>
              <a:rPr lang="ru-RU" sz="2000" b="1" dirty="0" err="1"/>
              <a:t>психопатизации</a:t>
            </a:r>
            <a:r>
              <a:rPr lang="ru-RU" sz="2000" b="1" dirty="0"/>
              <a:t> и коморбидности: </a:t>
            </a:r>
            <a:r>
              <a:rPr lang="ru-RU" sz="2000" dirty="0"/>
              <a:t>развитие сопутствующих психических расстройств, повышение вероятности ПТСР и психологических нарушений.</a:t>
            </a:r>
          </a:p>
        </p:txBody>
      </p:sp>
    </p:spTree>
    <p:extLst>
      <p:ext uri="{BB962C8B-B14F-4D97-AF65-F5344CB8AC3E}">
        <p14:creationId xmlns:p14="http://schemas.microsoft.com/office/powerpoint/2010/main" val="8908454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BC1858B-2B7C-0ADC-1D6C-78DAC78281DC}"/>
              </a:ext>
            </a:extLst>
          </p:cNvPr>
          <p:cNvSpPr txBox="1"/>
          <p:nvPr/>
        </p:nvSpPr>
        <p:spPr>
          <a:xfrm>
            <a:off x="881215" y="333137"/>
            <a:ext cx="10593030" cy="62324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100" b="1" u="sng" dirty="0"/>
              <a:t>Патопсихологические изменения функционирования человека в условиях боевых действий</a:t>
            </a:r>
          </a:p>
          <a:p>
            <a:pPr algn="just"/>
            <a:endParaRPr lang="ru-RU" sz="2100" dirty="0"/>
          </a:p>
          <a:p>
            <a:pPr algn="just"/>
            <a:r>
              <a:rPr lang="ru-RU" sz="2100" dirty="0"/>
              <a:t> </a:t>
            </a:r>
            <a:r>
              <a:rPr lang="ru-RU" sz="2100" b="1" dirty="0"/>
              <a:t>Стрессовые реакции: </a:t>
            </a:r>
          </a:p>
          <a:p>
            <a:pPr algn="just"/>
            <a:r>
              <a:rPr lang="ru-RU" sz="2100" dirty="0"/>
              <a:t>1) эмоциональные нарушения тревожно-депрессивного, депрессивно-апатического, панического и других типов;</a:t>
            </a:r>
          </a:p>
          <a:p>
            <a:pPr algn="just"/>
            <a:r>
              <a:rPr lang="ru-RU" sz="2100" dirty="0"/>
              <a:t>2) регресс поведения на фоне реакций аффективно-эксплозивного типа и активно-разрушительных насильственных действий; </a:t>
            </a:r>
          </a:p>
          <a:p>
            <a:pPr algn="just"/>
            <a:r>
              <a:rPr lang="ru-RU" sz="2100" dirty="0"/>
              <a:t>3) диссоциативная амнезия; </a:t>
            </a:r>
          </a:p>
          <a:p>
            <a:pPr algn="just"/>
            <a:r>
              <a:rPr lang="ru-RU" sz="2100" dirty="0"/>
              <a:t>4) вторгающиеся воспоминания, сопровождаемые тревогой и  страхом, флэшбэки; </a:t>
            </a:r>
          </a:p>
          <a:p>
            <a:pPr algn="just"/>
            <a:r>
              <a:rPr lang="ru-RU" sz="2100" dirty="0"/>
              <a:t>5) затруднение засыпания, устрашающие сновидения с реконструкцией военной обстановки; </a:t>
            </a:r>
          </a:p>
          <a:p>
            <a:pPr algn="just"/>
            <a:r>
              <a:rPr lang="ru-RU" sz="2100" dirty="0"/>
              <a:t>6) чувство вины по поводу совершенного действия или несделанного; </a:t>
            </a:r>
          </a:p>
          <a:p>
            <a:pPr algn="just"/>
            <a:r>
              <a:rPr lang="ru-RU" sz="2100" dirty="0"/>
              <a:t>7) «притупление» или отсутствие эмоционального реагирования; </a:t>
            </a:r>
          </a:p>
          <a:p>
            <a:pPr algn="just"/>
            <a:r>
              <a:rPr lang="ru-RU" sz="2100" dirty="0"/>
              <a:t>8) ухудшение межличностного взаимодействия, социальная изоляция, отчуждение; </a:t>
            </a:r>
          </a:p>
          <a:p>
            <a:pPr algn="just"/>
            <a:r>
              <a:rPr lang="ru-RU" sz="2100" dirty="0"/>
              <a:t>9) проблемы доверия с близкими и социальными партнерами; </a:t>
            </a:r>
          </a:p>
          <a:p>
            <a:pPr algn="just"/>
            <a:r>
              <a:rPr lang="ru-RU" sz="2100" dirty="0"/>
              <a:t>10) деструкция прежних копинг-стратегий, морально-нравственных установок и ценностей; </a:t>
            </a:r>
          </a:p>
          <a:p>
            <a:r>
              <a:rPr lang="ru-RU" sz="2100" dirty="0"/>
              <a:t>11) </a:t>
            </a:r>
            <a:r>
              <a:rPr lang="ru-RU" sz="2100" dirty="0" err="1"/>
              <a:t>комбатантная</a:t>
            </a:r>
            <a:r>
              <a:rPr lang="ru-RU" sz="2100" dirty="0"/>
              <a:t> акцентуация и др.</a:t>
            </a:r>
          </a:p>
        </p:txBody>
      </p:sp>
    </p:spTree>
    <p:extLst>
      <p:ext uri="{BB962C8B-B14F-4D97-AF65-F5344CB8AC3E}">
        <p14:creationId xmlns:p14="http://schemas.microsoft.com/office/powerpoint/2010/main" val="6336670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BC35860-4745-BD1C-E463-53B467AD74AD}"/>
              </a:ext>
            </a:extLst>
          </p:cNvPr>
          <p:cNvSpPr txBox="1"/>
          <p:nvPr/>
        </p:nvSpPr>
        <p:spPr>
          <a:xfrm>
            <a:off x="351503" y="0"/>
            <a:ext cx="11488994" cy="71711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100" b="1" u="sng" dirty="0"/>
              <a:t>Девиантное и криминальное стрессовое поведение:</a:t>
            </a:r>
          </a:p>
          <a:p>
            <a:pPr algn="just"/>
            <a:endParaRPr lang="ru-RU" sz="900" dirty="0"/>
          </a:p>
          <a:p>
            <a:pPr algn="just"/>
            <a:r>
              <a:rPr lang="ru-RU" sz="1900" dirty="0"/>
              <a:t>1) уродование вражеских трупов;</a:t>
            </a:r>
          </a:p>
          <a:p>
            <a:pPr algn="just"/>
            <a:r>
              <a:rPr lang="ru-RU" sz="1900" dirty="0"/>
              <a:t>2) пытки, жестокость и убийство военнопленных;</a:t>
            </a:r>
          </a:p>
          <a:p>
            <a:pPr algn="just"/>
            <a:r>
              <a:rPr lang="ru-RU" sz="1900" dirty="0"/>
              <a:t>3) угроза и убийство своих командиров (</a:t>
            </a:r>
            <a:r>
              <a:rPr lang="ru-RU" sz="1900" dirty="0" err="1"/>
              <a:t>фраггинг</a:t>
            </a:r>
            <a:r>
              <a:rPr lang="ru-RU" sz="1900" dirty="0"/>
              <a:t>);</a:t>
            </a:r>
          </a:p>
          <a:p>
            <a:pPr algn="just"/>
            <a:r>
              <a:rPr lang="ru-RU" sz="1900" dirty="0"/>
              <a:t>4) грабеж, насилие, убийство мирных жителей;</a:t>
            </a:r>
          </a:p>
          <a:p>
            <a:pPr algn="just"/>
            <a:r>
              <a:rPr lang="ru-RU" sz="1900" dirty="0"/>
              <a:t>5) драки с союзниками;</a:t>
            </a:r>
          </a:p>
          <a:p>
            <a:pPr algn="just"/>
            <a:r>
              <a:rPr lang="ru-RU" sz="1900" dirty="0"/>
              <a:t>6) убийство животных;</a:t>
            </a:r>
          </a:p>
          <a:p>
            <a:pPr algn="just"/>
            <a:r>
              <a:rPr lang="ru-RU" sz="1900" dirty="0"/>
              <a:t>7) злоупотребление алкоголем и психоактивными веществами (каннабиноиды,</a:t>
            </a:r>
          </a:p>
          <a:p>
            <a:pPr algn="just"/>
            <a:r>
              <a:rPr lang="ru-RU" sz="1900" dirty="0"/>
              <a:t>опиаты) с преобладанием </a:t>
            </a:r>
            <a:r>
              <a:rPr lang="ru-RU" sz="1900" dirty="0" err="1"/>
              <a:t>атарактических</a:t>
            </a:r>
            <a:r>
              <a:rPr lang="ru-RU" sz="1900" dirty="0"/>
              <a:t> и гедонистических мотивов;</a:t>
            </a:r>
          </a:p>
          <a:p>
            <a:pPr algn="just"/>
            <a:r>
              <a:rPr lang="ru-RU" sz="1900" dirty="0"/>
              <a:t>8) снижение критики к наркотизации или полная анозогнозия;</a:t>
            </a:r>
          </a:p>
          <a:p>
            <a:pPr algn="just"/>
            <a:r>
              <a:rPr lang="ru-RU" sz="1900" dirty="0"/>
              <a:t>9) беспечность, безответственность, недисциплинированность;</a:t>
            </a:r>
          </a:p>
          <a:p>
            <a:pPr algn="just"/>
            <a:r>
              <a:rPr lang="ru-RU" sz="1900" dirty="0"/>
              <a:t>10) братание с противником;</a:t>
            </a:r>
          </a:p>
          <a:p>
            <a:pPr algn="just"/>
            <a:r>
              <a:rPr lang="ru-RU" sz="1900" dirty="0"/>
              <a:t>11) небрежное отношение к своему здоровью (ранению);</a:t>
            </a:r>
          </a:p>
          <a:p>
            <a:pPr algn="just"/>
            <a:r>
              <a:rPr lang="ru-RU" sz="1900" dirty="0"/>
              <a:t>12) суицидальные попытки;</a:t>
            </a:r>
          </a:p>
          <a:p>
            <a:pPr algn="just"/>
            <a:r>
              <a:rPr lang="ru-RU" sz="1900" dirty="0"/>
              <a:t>13) злоупотребление вызовами медперсонала, симуляция;</a:t>
            </a:r>
          </a:p>
          <a:p>
            <a:pPr algn="just"/>
            <a:r>
              <a:rPr lang="ru-RU" sz="1900" dirty="0"/>
              <a:t>14) отказ выполнять приказы, участвовать в боевых операциях;</a:t>
            </a:r>
          </a:p>
          <a:p>
            <a:pPr algn="just"/>
            <a:r>
              <a:rPr lang="ru-RU" sz="1900" dirty="0"/>
              <a:t>15) членовредительство;</a:t>
            </a:r>
          </a:p>
          <a:p>
            <a:pPr algn="just"/>
            <a:r>
              <a:rPr lang="ru-RU" sz="1900" dirty="0"/>
              <a:t>16) самовольные отлучки, дезертирство и др.</a:t>
            </a:r>
          </a:p>
          <a:p>
            <a:pPr algn="just"/>
            <a:r>
              <a:rPr lang="ru-RU" sz="1900" b="1" dirty="0"/>
              <a:t>Психопатологические последствия </a:t>
            </a:r>
            <a:r>
              <a:rPr lang="ru-RU" sz="1900" dirty="0"/>
              <a:t>чаще развиваются у индивидов, недостаточно профессионально и  психологически подготовленных, не имеющих боевого опыта, и  включают устойчивые, нозологически оформленные болезненные расстройства </a:t>
            </a:r>
            <a:r>
              <a:rPr lang="ru-RU" sz="1900" dirty="0" err="1"/>
              <a:t>непсихотического</a:t>
            </a:r>
            <a:r>
              <a:rPr lang="ru-RU" sz="1900" dirty="0"/>
              <a:t> и психотического уровней. Эмоциональная напряженность сопровождается тревожно-эйфорическим аффективным подъемом, непоследовательными решениями и бесцельной немотивированной деятельностью</a:t>
            </a:r>
          </a:p>
        </p:txBody>
      </p:sp>
    </p:spTree>
    <p:extLst>
      <p:ext uri="{BB962C8B-B14F-4D97-AF65-F5344CB8AC3E}">
        <p14:creationId xmlns:p14="http://schemas.microsoft.com/office/powerpoint/2010/main" val="270993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C25D673-9407-A97B-CF3A-0E2AA07F5EAA}"/>
              </a:ext>
            </a:extLst>
          </p:cNvPr>
          <p:cNvSpPr txBox="1"/>
          <p:nvPr/>
        </p:nvSpPr>
        <p:spPr>
          <a:xfrm>
            <a:off x="615745" y="270575"/>
            <a:ext cx="11153468" cy="64633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1" u="sng" dirty="0"/>
              <a:t>Психогенные реакции и состояния. </a:t>
            </a:r>
            <a:r>
              <a:rPr lang="ru-RU" b="1" i="1" u="sng" dirty="0" err="1"/>
              <a:t>Непсихотический</a:t>
            </a:r>
            <a:r>
              <a:rPr lang="ru-RU" b="1" i="1" u="sng" dirty="0"/>
              <a:t> уровень:</a:t>
            </a:r>
          </a:p>
          <a:p>
            <a:pPr algn="just"/>
            <a:r>
              <a:rPr lang="ru-RU" dirty="0"/>
              <a:t>1) психогенные патологические реакции: боевая экзальтация, острый астенический, депрессивный, тревожно-</a:t>
            </a:r>
            <a:r>
              <a:rPr lang="ru-RU" dirty="0" err="1"/>
              <a:t>обсессивный</a:t>
            </a:r>
            <a:r>
              <a:rPr lang="ru-RU" dirty="0"/>
              <a:t>, истерический и другие синдромы на фоне снижения критической оценки своего состояния и ситуации, нарушения возможности целенаправленной деятельности;</a:t>
            </a:r>
          </a:p>
          <a:p>
            <a:pPr algn="just"/>
            <a:r>
              <a:rPr lang="ru-RU" dirty="0"/>
              <a:t>2) психогенные невротические состояния: стабилизированные и усложняющиеся невротические расстройства  — неврастения, истерический невроз, невроз навязчивых состояний, депрессивный невроз с утратой критического понимания происходящего и возможности к целенаправленной деятельности;</a:t>
            </a:r>
          </a:p>
          <a:p>
            <a:pPr algn="just"/>
            <a:r>
              <a:rPr lang="ru-RU" dirty="0"/>
              <a:t>3) острое стрессовое и посттравматическое стрессовое расстройство;</a:t>
            </a:r>
          </a:p>
          <a:p>
            <a:pPr algn="just"/>
            <a:r>
              <a:rPr lang="ru-RU" dirty="0"/>
              <a:t>4) органические </a:t>
            </a:r>
            <a:r>
              <a:rPr lang="ru-RU" dirty="0" err="1"/>
              <a:t>непсихотические</a:t>
            </a:r>
            <a:r>
              <a:rPr lang="ru-RU" dirty="0"/>
              <a:t> эмоционально-личностные расстройства (на фоне черепно-мозговых травм, дисциркуляторной энцефалопатии и др.);</a:t>
            </a:r>
          </a:p>
          <a:p>
            <a:pPr algn="just"/>
            <a:r>
              <a:rPr lang="ru-RU" dirty="0"/>
              <a:t>5) стойкое посттравматическое расстройство личности.</a:t>
            </a:r>
          </a:p>
          <a:p>
            <a:pPr algn="just"/>
            <a:r>
              <a:rPr lang="ru-RU" b="1" i="1" u="sng" dirty="0"/>
              <a:t>Психотический уровень:</a:t>
            </a:r>
          </a:p>
          <a:p>
            <a:pPr algn="just"/>
            <a:r>
              <a:rPr lang="ru-RU" dirty="0"/>
              <a:t>1) острые реактивные психозы: острые аффективно-шоковые реакции, сумеречные состояния с психомоторным возбуждением или двигательной заторможенностью;</a:t>
            </a:r>
          </a:p>
          <a:p>
            <a:pPr algn="just"/>
            <a:r>
              <a:rPr lang="ru-RU" dirty="0"/>
              <a:t>2) затяжные реактивные психозы: депрессивные, параноидные, </a:t>
            </a:r>
            <a:r>
              <a:rPr lang="ru-RU" dirty="0" err="1"/>
              <a:t>псевдодементные</a:t>
            </a:r>
            <a:r>
              <a:rPr lang="ru-RU" dirty="0"/>
              <a:t> синдромы, истерические и другие психозы;</a:t>
            </a:r>
          </a:p>
          <a:p>
            <a:pPr algn="just"/>
            <a:r>
              <a:rPr lang="ru-RU" dirty="0"/>
              <a:t>3) психотическое расстройство на фоне употребления психоактивных веществ.</a:t>
            </a:r>
          </a:p>
          <a:p>
            <a:pPr algn="just"/>
            <a:r>
              <a:rPr lang="ru-RU" dirty="0"/>
              <a:t>4) экзогенно-органические психозы;</a:t>
            </a:r>
          </a:p>
          <a:p>
            <a:pPr algn="just"/>
            <a:r>
              <a:rPr lang="ru-RU" dirty="0"/>
              <a:t>5) декомпенсация акцентуаций и  психопатий с  галлюцинациями, бредовыми идеями, расстройствами сознания и др.;</a:t>
            </a:r>
          </a:p>
          <a:p>
            <a:pPr algn="just"/>
            <a:r>
              <a:rPr lang="ru-RU" dirty="0"/>
              <a:t>6) психотический уровень нарушений наблюдается на фоне потери контакта с  реальной действительностью, дезорганизацией деятельности (вплоть до асоциального поведения) и грубого нарушения критики своего состояния</a:t>
            </a:r>
          </a:p>
        </p:txBody>
      </p:sp>
    </p:spTree>
    <p:extLst>
      <p:ext uri="{BB962C8B-B14F-4D97-AF65-F5344CB8AC3E}">
        <p14:creationId xmlns:p14="http://schemas.microsoft.com/office/powerpoint/2010/main" val="214569231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B336440-5EB0-CD33-894F-FB72ED5F7D06}"/>
              </a:ext>
            </a:extLst>
          </p:cNvPr>
          <p:cNvSpPr txBox="1"/>
          <p:nvPr/>
        </p:nvSpPr>
        <p:spPr>
          <a:xfrm>
            <a:off x="632565" y="458956"/>
            <a:ext cx="10590957" cy="59400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200" b="1" dirty="0"/>
              <a:t>Кейс 1. Ветеран с навязчивыми воспоминаниями</a:t>
            </a:r>
          </a:p>
          <a:p>
            <a:r>
              <a:rPr lang="ru-RU" sz="2000" b="1" dirty="0"/>
              <a:t>Ситуация. </a:t>
            </a:r>
            <a:r>
              <a:rPr lang="ru-RU" sz="2000" dirty="0"/>
              <a:t>Ветеран, недавно вернулся из боевой зоны. Он испытывает навязчивые воспоминания о боевых действиях, часто просыпается среди ночи, боится громких звуков. Он рассказал, что «вернулся, но всё ещё там». Психолог начинает беседу: как он ощущает себя дома, что мешает, каковы триггеры. Психолог работает с чувством вины, вытеснением, избеганием.</a:t>
            </a:r>
          </a:p>
          <a:p>
            <a:pPr>
              <a:buNone/>
            </a:pPr>
            <a:r>
              <a:rPr lang="ru-RU" sz="2000" b="1" dirty="0"/>
              <a:t>Роль клиента:</a:t>
            </a:r>
            <a:endParaRPr lang="ru-RU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/>
              <a:t>Вспоминает боевые действия, ночные кошмары.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/>
              <a:t>Избегает разговоров о службе, раздражается при громких звуках.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/>
              <a:t>Испытывает чувство вины за погибших товарищей.</a:t>
            </a:r>
          </a:p>
          <a:p>
            <a:pPr>
              <a:buNone/>
            </a:pPr>
            <a:r>
              <a:rPr lang="ru-RU" sz="2000" b="1" dirty="0"/>
              <a:t>Задачи психолога:</a:t>
            </a:r>
            <a:endParaRPr lang="ru-RU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/>
              <a:t>Выявить основные триггеры воспоминаний.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/>
              <a:t>Снизить чувство вины и самообвинения.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/>
              <a:t>Дать рекомендации по релаксации и безопасной проработке воспоминаний.</a:t>
            </a:r>
          </a:p>
          <a:p>
            <a:pPr>
              <a:buNone/>
            </a:pPr>
            <a:r>
              <a:rPr lang="ru-RU" sz="2000" b="1" dirty="0"/>
              <a:t>Задания:</a:t>
            </a:r>
            <a:endParaRPr lang="ru-RU" sz="2000" dirty="0"/>
          </a:p>
          <a:p>
            <a:pPr>
              <a:buFont typeface="+mj-lt"/>
              <a:buAutoNum type="arabicPeriod"/>
            </a:pPr>
            <a:r>
              <a:rPr lang="ru-RU" sz="2000" dirty="0"/>
              <a:t>Психолог задаёт открытые вопросы о переживаниях и триггерах.</a:t>
            </a:r>
          </a:p>
          <a:p>
            <a:pPr>
              <a:buFont typeface="+mj-lt"/>
              <a:buAutoNum type="arabicPeriod"/>
            </a:pPr>
            <a:r>
              <a:rPr lang="ru-RU" sz="2000" dirty="0"/>
              <a:t>Клиент моделирует ситуацию тревоги, психолог помогает назвать эмоции и ощущения.</a:t>
            </a:r>
          </a:p>
          <a:p>
            <a:pPr>
              <a:buFont typeface="+mj-lt"/>
              <a:buAutoNum type="arabicPeriod"/>
            </a:pPr>
            <a:r>
              <a:rPr lang="ru-RU" sz="2000" dirty="0"/>
              <a:t>Обсудить с клиентом возможные адаптивные стратегии (дыхание, медитация, планирование дня).</a:t>
            </a:r>
          </a:p>
        </p:txBody>
      </p:sp>
    </p:spTree>
    <p:extLst>
      <p:ext uri="{BB962C8B-B14F-4D97-AF65-F5344CB8AC3E}">
        <p14:creationId xmlns:p14="http://schemas.microsoft.com/office/powerpoint/2010/main" val="155058049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8A40B4-FC3C-FE49-93D4-08AA02193A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FA72747-9A67-C00E-C04A-05206A3216FE}"/>
              </a:ext>
            </a:extLst>
          </p:cNvPr>
          <p:cNvSpPr txBox="1"/>
          <p:nvPr/>
        </p:nvSpPr>
        <p:spPr>
          <a:xfrm>
            <a:off x="644857" y="497428"/>
            <a:ext cx="10902286" cy="58631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200" b="1" i="0" dirty="0">
                <a:effectLst/>
                <a:latin typeface="fkGroteskNeue"/>
              </a:rPr>
              <a:t>Кейс 2. </a:t>
            </a:r>
            <a:r>
              <a:rPr lang="ru-RU" sz="2200" b="1" dirty="0"/>
              <a:t>Сотрудник МВД после контртеррористической операции</a:t>
            </a:r>
          </a:p>
          <a:p>
            <a:pPr>
              <a:buNone/>
            </a:pPr>
            <a:r>
              <a:rPr lang="ru-RU" sz="2000" b="1" dirty="0"/>
              <a:t>Ситуация. </a:t>
            </a:r>
            <a:r>
              <a:rPr lang="ru-RU" sz="2000" dirty="0"/>
              <a:t>Сотрудник МВД, участвовал в контртеррористической операции. Он замечает, что стал агрессивнее с семьёй, плохо спит, избегает обсуждения службы, чувствует себя оторванным от прежней жизни. Психолог‑</a:t>
            </a:r>
            <a:r>
              <a:rPr lang="ru-RU" sz="2000" dirty="0" err="1"/>
              <a:t>кризисник</a:t>
            </a:r>
            <a:r>
              <a:rPr lang="ru-RU" sz="2000" dirty="0"/>
              <a:t> исследует: как менялись его отношения, как он воспринимает угрозу, как справляется с социальной поддержкой, есть ли ощущение «невозврата» к нормальной жизни.</a:t>
            </a:r>
          </a:p>
          <a:p>
            <a:pPr>
              <a:buNone/>
            </a:pPr>
            <a:r>
              <a:rPr lang="ru-RU" sz="2000" b="1" dirty="0"/>
              <a:t>Роль клиента:</a:t>
            </a:r>
            <a:endParaRPr lang="ru-RU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/>
              <a:t>Агрессивен в семье, раздражителен.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/>
              <a:t>Чувствует отчуждение, нарушения сна.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/>
              <a:t>Боится, что «не сможет вернуться к нормальной жизни».</a:t>
            </a:r>
          </a:p>
          <a:p>
            <a:pPr>
              <a:buNone/>
            </a:pPr>
            <a:r>
              <a:rPr lang="ru-RU" sz="2000" b="1" dirty="0"/>
              <a:t>Задачи психолога:</a:t>
            </a:r>
            <a:endParaRPr lang="ru-RU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/>
              <a:t>Определить уровень тревоги, депрессии и агрессии.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/>
              <a:t>Исследовать социальную поддержку клиента.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/>
              <a:t>Предложить методы безопасного выражения эмоций.</a:t>
            </a:r>
          </a:p>
          <a:p>
            <a:pPr>
              <a:buNone/>
            </a:pPr>
            <a:r>
              <a:rPr lang="ru-RU" sz="2000" b="1" dirty="0"/>
              <a:t>Задания:</a:t>
            </a:r>
            <a:endParaRPr lang="ru-RU" sz="2000" dirty="0"/>
          </a:p>
          <a:p>
            <a:pPr>
              <a:buFont typeface="+mj-lt"/>
              <a:buAutoNum type="arabicPeriod"/>
            </a:pPr>
            <a:r>
              <a:rPr lang="ru-RU" sz="2000" dirty="0"/>
              <a:t>Психолог помогает клиенту назвать эмоции и их проявления.</a:t>
            </a:r>
          </a:p>
          <a:p>
            <a:pPr>
              <a:buFont typeface="+mj-lt"/>
              <a:buAutoNum type="arabicPeriod"/>
            </a:pPr>
            <a:r>
              <a:rPr lang="ru-RU" sz="2000" dirty="0"/>
              <a:t>Совместно обсудить, что помогает снижать стресс и агрессию.</a:t>
            </a:r>
          </a:p>
          <a:p>
            <a:pPr>
              <a:buFont typeface="+mj-lt"/>
              <a:buAutoNum type="arabicPeriod"/>
            </a:pPr>
            <a:r>
              <a:rPr lang="ru-RU" sz="2000" dirty="0"/>
              <a:t>Симулировать ситуацию дома и отработать реакцию на конфликт с семьёй.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ru-RU" sz="1500" b="0" i="0" dirty="0">
              <a:effectLst/>
              <a:latin typeface="fkGroteskNeue"/>
            </a:endParaRPr>
          </a:p>
        </p:txBody>
      </p:sp>
    </p:spTree>
    <p:extLst>
      <p:ext uri="{BB962C8B-B14F-4D97-AF65-F5344CB8AC3E}">
        <p14:creationId xmlns:p14="http://schemas.microsoft.com/office/powerpoint/2010/main" val="312891542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DDF672-792E-487B-ADD2-35BB3B22ED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C86F2F8-1A28-1E66-473E-691343FE88BD}"/>
              </a:ext>
            </a:extLst>
          </p:cNvPr>
          <p:cNvSpPr txBox="1"/>
          <p:nvPr/>
        </p:nvSpPr>
        <p:spPr>
          <a:xfrm>
            <a:off x="821142" y="343540"/>
            <a:ext cx="9919648" cy="61709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200" b="1" dirty="0"/>
              <a:t>Кейс 3. Клиент с избеганием и алкогольной зависимостью</a:t>
            </a:r>
          </a:p>
          <a:p>
            <a:pPr>
              <a:buNone/>
            </a:pPr>
            <a:r>
              <a:rPr lang="ru-RU" sz="2000" b="1" dirty="0"/>
              <a:t>Ситуация. </a:t>
            </a:r>
            <a:r>
              <a:rPr lang="ru-RU" sz="2000" dirty="0"/>
              <a:t>Ветеран, но не обращался за помощью. Он часто </a:t>
            </a:r>
            <a:r>
              <a:rPr lang="ru-RU" sz="2000" dirty="0" err="1"/>
              <a:t>волонтёрствует</a:t>
            </a:r>
            <a:r>
              <a:rPr lang="ru-RU" sz="2000" dirty="0"/>
              <a:t>, много работает, чтобы «не думать». Но начались панические атаки, чувство отчуждения, алкоголем снимает напряжение. Психолог приглашает его задуматься: что он делает, чтобы справляться, есть ли другие способы, как его реакция на стресс влияет на семью и здоровье, обсудить шаги к адаптации.</a:t>
            </a:r>
          </a:p>
          <a:p>
            <a:pPr>
              <a:buNone/>
            </a:pPr>
            <a:r>
              <a:rPr lang="ru-RU" sz="2000" b="1" dirty="0"/>
              <a:t>Роль клиента:</a:t>
            </a:r>
            <a:endParaRPr lang="ru-RU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/>
              <a:t>Сильно избегает воспоминаний о травме.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/>
              <a:t>Использует алкоголь, чтобы «не думать».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/>
              <a:t>Имеет проблемы с работой и близкими.</a:t>
            </a:r>
          </a:p>
          <a:p>
            <a:pPr>
              <a:buNone/>
            </a:pPr>
            <a:r>
              <a:rPr lang="ru-RU" sz="2000" b="1" dirty="0"/>
              <a:t>Задачи психолога:</a:t>
            </a:r>
            <a:endParaRPr lang="ru-RU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/>
              <a:t>Выявить опасные стратегии совладания с травмой.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/>
              <a:t>Мотивировать на безопасные альтернативы.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/>
              <a:t>Начать работу с адаптивными навыками преодоления стресса.</a:t>
            </a:r>
          </a:p>
          <a:p>
            <a:pPr>
              <a:buNone/>
            </a:pPr>
            <a:r>
              <a:rPr lang="ru-RU" sz="2000" b="1" dirty="0"/>
              <a:t>Задания:</a:t>
            </a:r>
            <a:endParaRPr lang="ru-RU" sz="2000" dirty="0"/>
          </a:p>
          <a:p>
            <a:pPr>
              <a:buFont typeface="+mj-lt"/>
              <a:buAutoNum type="arabicPeriod"/>
            </a:pPr>
            <a:r>
              <a:rPr lang="ru-RU" sz="2000" dirty="0"/>
              <a:t>Клиент описывает день, психолог отслеживает избегание и зависимости.</a:t>
            </a:r>
          </a:p>
          <a:p>
            <a:pPr>
              <a:buFont typeface="+mj-lt"/>
              <a:buAutoNum type="arabicPeriod"/>
            </a:pPr>
            <a:r>
              <a:rPr lang="ru-RU" sz="2000" dirty="0"/>
              <a:t>Симуляция «триггерной» ситуации: клиент ощущает тревогу, психолог обучает техникам саморегуляции.</a:t>
            </a:r>
          </a:p>
          <a:p>
            <a:pPr>
              <a:buFont typeface="+mj-lt"/>
              <a:buAutoNum type="arabicPeriod"/>
            </a:pPr>
            <a:r>
              <a:rPr lang="ru-RU" sz="2000" dirty="0"/>
              <a:t>Составление плана безопасного реагирования на стрессовые триггеры.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ru-RU" sz="1500" b="0" i="0" dirty="0">
              <a:effectLst/>
              <a:latin typeface="fkGroteskNeue"/>
            </a:endParaRPr>
          </a:p>
        </p:txBody>
      </p:sp>
    </p:spTree>
    <p:extLst>
      <p:ext uri="{BB962C8B-B14F-4D97-AF65-F5344CB8AC3E}">
        <p14:creationId xmlns:p14="http://schemas.microsoft.com/office/powerpoint/2010/main" val="109860466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31BE5AF-75BA-138D-2857-607EC206A036}"/>
              </a:ext>
            </a:extLst>
          </p:cNvPr>
          <p:cNvSpPr txBox="1"/>
          <p:nvPr/>
        </p:nvSpPr>
        <p:spPr>
          <a:xfrm>
            <a:off x="725606" y="826385"/>
            <a:ext cx="10740788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endParaRPr lang="ru-RU" sz="1600" b="1" u="sng" dirty="0">
              <a:solidFill>
                <a:schemeClr val="accent5"/>
              </a:solidFill>
            </a:endParaRPr>
          </a:p>
          <a:p>
            <a:pPr marL="342900" indent="-342900">
              <a:buAutoNum type="arabicPeriod"/>
            </a:pPr>
            <a:r>
              <a:rPr lang="ru-RU" sz="1600" b="1" i="1" dirty="0"/>
              <a:t>ПТСР у военных и не только: симптомы, лечение и как с ним жить </a:t>
            </a:r>
            <a:r>
              <a:rPr lang="en-US" sz="1600" b="1" dirty="0">
                <a:hlinkClick r:id="rId2"/>
              </a:rPr>
              <a:t>https://www.youtube.com/watch?v=Q26fwLCwhy0</a:t>
            </a:r>
            <a:r>
              <a:rPr lang="ru-RU" sz="1600" b="1" dirty="0"/>
              <a:t> </a:t>
            </a:r>
          </a:p>
          <a:p>
            <a:pPr marL="342900" indent="-342900">
              <a:buAutoNum type="arabicPeriod"/>
            </a:pPr>
            <a:r>
              <a:rPr lang="ru-RU" sz="1600" b="1" dirty="0"/>
              <a:t>Семинар от эксперта по ПТСР: Психотравма у ветеранов боевых действий: методы помощи. </a:t>
            </a:r>
            <a:r>
              <a:rPr lang="en-US" sz="1600" b="1" dirty="0">
                <a:hlinkClick r:id="rId3"/>
              </a:rPr>
              <a:t>https://www.youtube.com/watch?v=9b9bcK7PG4M</a:t>
            </a:r>
            <a:r>
              <a:rPr lang="ru-RU" sz="1600" b="1" dirty="0"/>
              <a:t>  </a:t>
            </a:r>
          </a:p>
          <a:p>
            <a:pPr marL="342900" indent="-342900">
              <a:buAutoNum type="arabicPeriod"/>
            </a:pPr>
            <a:r>
              <a:rPr lang="ru-RU" sz="1600" b="1" dirty="0"/>
              <a:t>ПТСР у военных | Как война проникает в дом даже после демобилизации </a:t>
            </a:r>
            <a:r>
              <a:rPr lang="en-US" sz="1600" b="1" dirty="0">
                <a:hlinkClick r:id="rId4"/>
              </a:rPr>
              <a:t>https://www.youtube.com/watch?v=fHQLKqoBmuQ</a:t>
            </a:r>
            <a:r>
              <a:rPr lang="ru-RU" sz="1600" b="1" dirty="0"/>
              <a:t> </a:t>
            </a:r>
          </a:p>
          <a:p>
            <a:pPr marL="342900" indent="-342900">
              <a:buAutoNum type="arabicPeriod"/>
            </a:pPr>
            <a:r>
              <a:rPr lang="ru-RU" sz="1600" b="1" dirty="0"/>
              <a:t>ПТСР у военных: симптомы, профилактика и лечение </a:t>
            </a:r>
            <a:r>
              <a:rPr lang="en-GB" sz="1600" b="1" dirty="0">
                <a:hlinkClick r:id="rId5"/>
              </a:rPr>
              <a:t>https://www.youtube.com/watch?v=p-ZTNJZaY9Q</a:t>
            </a:r>
            <a:r>
              <a:rPr lang="ru-RU" sz="1600" b="1" dirty="0"/>
              <a:t> </a:t>
            </a:r>
          </a:p>
          <a:p>
            <a:pPr marL="342900" indent="-342900" algn="just">
              <a:buAutoNum type="arabicPeriod"/>
            </a:pPr>
            <a:r>
              <a:rPr lang="ru-RU" sz="1600" b="1" dirty="0"/>
              <a:t>Посттравматическое стрессовое расстройство (ПТСР): ✅ лечение, симптомы и причины </a:t>
            </a:r>
            <a:r>
              <a:rPr lang="en-GB" sz="1600" b="1" dirty="0">
                <a:hlinkClick r:id="rId6"/>
              </a:rPr>
              <a:t>https://www.youtube.com/watch?v=G5EyS7rCV14</a:t>
            </a:r>
            <a:r>
              <a:rPr lang="ru-RU" sz="1600" b="1" dirty="0"/>
              <a:t> </a:t>
            </a:r>
          </a:p>
          <a:p>
            <a:pPr marL="342900" indent="-342900" algn="just">
              <a:buAutoNum type="arabicPeriod"/>
            </a:pPr>
            <a:r>
              <a:rPr lang="ru-RU" sz="1600" b="1" dirty="0"/>
              <a:t>Последствия ПТСР: суицид, депрессия, наркомания </a:t>
            </a:r>
            <a:r>
              <a:rPr lang="en-GB" sz="1600" b="1" dirty="0">
                <a:hlinkClick r:id="rId7"/>
              </a:rPr>
              <a:t>https://www.youtube.com/watch?v=YMsJeQstISI</a:t>
            </a:r>
            <a:endParaRPr lang="ru-RU" sz="1600" b="1" dirty="0"/>
          </a:p>
          <a:p>
            <a:pPr marL="342900" indent="-342900" algn="just">
              <a:buAutoNum type="arabicPeriod"/>
            </a:pPr>
            <a:r>
              <a:rPr lang="ru-RU" sz="1600" b="1" i="1" dirty="0"/>
              <a:t>Как война ЛОМАЕТ психику ЛЮДЕЙ? </a:t>
            </a:r>
            <a:r>
              <a:rPr lang="ru-RU" sz="1600" b="1" dirty="0"/>
              <a:t>/ Все про ПТСР: симптомы и лечение </a:t>
            </a:r>
            <a:r>
              <a:rPr lang="en-GB" sz="1600" b="1" dirty="0">
                <a:hlinkClick r:id="rId8"/>
              </a:rPr>
              <a:t>https://www.youtube.com/watch?v=pJLFaUYjSh0</a:t>
            </a:r>
            <a:endParaRPr lang="ru-RU" sz="1600" b="1" dirty="0"/>
          </a:p>
          <a:p>
            <a:pPr marL="342900" indent="-342900" algn="just">
              <a:buAutoNum type="arabicPeriod"/>
            </a:pPr>
            <a:r>
              <a:rPr lang="ru-RU" sz="1600" b="1" dirty="0"/>
              <a:t>Что делать, если у родного ПТСР? Симптомы и лечение. ПТСР у детей. Игнатий Журавлев </a:t>
            </a:r>
            <a:r>
              <a:rPr lang="en-GB" sz="1600" b="1" dirty="0">
                <a:hlinkClick r:id="rId9"/>
              </a:rPr>
              <a:t>https://www.youtube.com/watch?v=f6MkUAcBY34</a:t>
            </a:r>
            <a:endParaRPr lang="ru-RU" sz="1600" b="1" dirty="0"/>
          </a:p>
          <a:p>
            <a:pPr marL="342900" indent="-342900" algn="just">
              <a:buAutoNum type="arabicPeriod"/>
            </a:pPr>
            <a:r>
              <a:rPr lang="ru-RU" sz="1600" b="1" i="1" dirty="0"/>
              <a:t>Как распознать посттравматическое стрессовое расстройство?</a:t>
            </a:r>
            <a:r>
              <a:rPr lang="ru-RU" sz="1600" b="1" dirty="0"/>
              <a:t> Психологическая помощь при ПТСР </a:t>
            </a:r>
            <a:r>
              <a:rPr lang="en-GB" sz="1600" b="1" dirty="0">
                <a:hlinkClick r:id="rId10"/>
              </a:rPr>
              <a:t>https://www.youtube.com/watch?v=jpumSMhffNM</a:t>
            </a:r>
            <a:endParaRPr lang="ru-RU" sz="1600" b="1" dirty="0"/>
          </a:p>
          <a:p>
            <a:pPr marL="342900" indent="-342900" algn="just">
              <a:buAutoNum type="arabicPeriod"/>
            </a:pP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332505467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5760" y="0"/>
            <a:ext cx="11576304" cy="6858000"/>
          </a:xfrm>
          <a:noFill/>
        </p:spPr>
      </p:pic>
    </p:spTree>
    <p:extLst>
      <p:ext uri="{BB962C8B-B14F-4D97-AF65-F5344CB8AC3E}">
        <p14:creationId xmlns:p14="http://schemas.microsoft.com/office/powerpoint/2010/main" val="7829175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38AC0C-A58D-6766-3079-B21DAB7FD5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7E52CAF-2C41-D1AB-1BAE-ED885FFEC35C}"/>
              </a:ext>
            </a:extLst>
          </p:cNvPr>
          <p:cNvSpPr txBox="1"/>
          <p:nvPr/>
        </p:nvSpPr>
        <p:spPr>
          <a:xfrm>
            <a:off x="737831" y="406106"/>
            <a:ext cx="11026539" cy="56630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b="1" u="sng" dirty="0"/>
              <a:t>Понятие психической травмы</a:t>
            </a:r>
          </a:p>
          <a:p>
            <a:pPr algn="just"/>
            <a:endParaRPr lang="ru-RU" b="1" dirty="0"/>
          </a:p>
          <a:p>
            <a:pPr>
              <a:buFont typeface="Arial" panose="020B0604020202020204" pitchFamily="34" charset="0"/>
              <a:buChar char="•"/>
            </a:pPr>
            <a:r>
              <a:rPr lang="ru-RU" sz="2000" b="1" dirty="0"/>
              <a:t>Психическая травма</a:t>
            </a:r>
            <a:r>
              <a:rPr lang="ru-RU" sz="2000" dirty="0"/>
              <a:t> — это индивидуальная реакция на чрезвычайно значимое или трагическое событие, вызывающее чрезмерное психическое напряжение и негативные переживания, которые человек не может преодолеть самостоятельно.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/>
              <a:t>Она приводит к </a:t>
            </a:r>
            <a:r>
              <a:rPr lang="ru-RU" sz="2000" b="1" dirty="0"/>
              <a:t>устойчивым изменениям эмоционального состояния, поведения и функционирования личности</a:t>
            </a:r>
            <a:r>
              <a:rPr lang="ru-RU" sz="2000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/>
              <a:t>Термин появляется в конце XIX века.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/>
              <a:t>Жан Мартен </a:t>
            </a:r>
            <a:r>
              <a:rPr lang="ru-RU" sz="2000" b="1" dirty="0"/>
              <a:t>Шарко</a:t>
            </a:r>
            <a:r>
              <a:rPr lang="ru-RU" sz="2000" dirty="0"/>
              <a:t> первым выдвигает гипотезу о психогенном происхождении ряда расстройств (истерические параличи, парезы).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2000" dirty="0"/>
              <a:t>Эти параличи </a:t>
            </a:r>
            <a:r>
              <a:rPr lang="ru-RU" sz="2000" b="1" dirty="0"/>
              <a:t>не соответствовали зонам иннервации</a:t>
            </a:r>
            <a:r>
              <a:rPr lang="ru-RU" sz="2000" dirty="0"/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2000" dirty="0"/>
              <a:t>Могли </a:t>
            </a:r>
            <a:r>
              <a:rPr lang="ru-RU" sz="2000" b="1" dirty="0"/>
              <a:t>возникать и исчезать</a:t>
            </a:r>
            <a:r>
              <a:rPr lang="ru-RU" sz="2000" dirty="0"/>
              <a:t>, поддаваться внушению и гипнозу.</a:t>
            </a:r>
          </a:p>
          <a:p>
            <a:pPr>
              <a:buNone/>
            </a:pPr>
            <a:r>
              <a:rPr lang="ru-RU" sz="2000" b="1" u="sng" dirty="0"/>
              <a:t>Преобладание биологического подхода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/>
              <a:t>На рубеже веков в психиатрии господствуют идеи, что психические болезни вызываются исключительно физическими причинами (травмы, токсины, инфекции).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/>
              <a:t>Влияние </a:t>
            </a:r>
            <a:r>
              <a:rPr lang="ru-RU" sz="2000" dirty="0" err="1"/>
              <a:t>Крепелина</a:t>
            </a:r>
            <a:r>
              <a:rPr lang="ru-RU" sz="2000" dirty="0"/>
              <a:t> приводит к тому, что психологические концепции практически игнорировались более 100 лет.</a:t>
            </a:r>
          </a:p>
          <a:p>
            <a:pPr>
              <a:buFont typeface="Arial" panose="020B0604020202020204" pitchFamily="34" charset="0"/>
              <a:buChar char="•"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9139322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31F4EF-4E72-F9B1-73C9-08E3DC2430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9301C78-1B2A-690C-59DE-19A54A6FBF37}"/>
              </a:ext>
            </a:extLst>
          </p:cNvPr>
          <p:cNvSpPr txBox="1"/>
          <p:nvPr/>
        </p:nvSpPr>
        <p:spPr>
          <a:xfrm>
            <a:off x="703924" y="320455"/>
            <a:ext cx="1036803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b="1" u="sng" dirty="0"/>
              <a:t>Вклад Зигмунда Фрейда</a:t>
            </a:r>
          </a:p>
          <a:p>
            <a:pPr algn="just"/>
            <a:endParaRPr lang="ru-RU" sz="2400" b="1" dirty="0"/>
          </a:p>
          <a:p>
            <a:pPr algn="just"/>
            <a:endParaRPr lang="ru-RU" sz="24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628CFB-FDB9-34CE-9D9E-919C1F2D41B1}"/>
              </a:ext>
            </a:extLst>
          </p:cNvPr>
          <p:cNvSpPr txBox="1"/>
          <p:nvPr/>
        </p:nvSpPr>
        <p:spPr>
          <a:xfrm>
            <a:off x="811436" y="920619"/>
            <a:ext cx="10569127" cy="27238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900" dirty="0"/>
              <a:t>Фрейд, работая у Шарко, развивает идею психической травмы. В «Исследовании истерии» (1895) он формулирует ключевые положения:</a:t>
            </a:r>
          </a:p>
          <a:p>
            <a:pPr marL="457200" indent="-457200" algn="just">
              <a:buAutoNum type="arabicPeriod"/>
            </a:pPr>
            <a:r>
              <a:rPr lang="ru-RU" sz="1900" dirty="0"/>
              <a:t>Травмой может стать любое событие, вызывающее ужас, стыд, страх или сильную душевную боль.</a:t>
            </a:r>
          </a:p>
          <a:p>
            <a:pPr marL="457200" indent="-457200" algn="just">
              <a:buAutoNum type="arabicPeriod"/>
            </a:pPr>
            <a:r>
              <a:rPr lang="ru-RU" sz="1900" dirty="0"/>
              <a:t>Травматичность события зависит от индивидуальной восприимчивости.</a:t>
            </a:r>
          </a:p>
          <a:p>
            <a:pPr marL="457200" indent="-457200" algn="just">
              <a:buAutoNum type="arabicPeriod"/>
            </a:pPr>
            <a:r>
              <a:rPr lang="ru-RU" sz="1900" dirty="0"/>
              <a:t>Травма действуют не напрямую, а как «возбудитель болезни», вызывая разнообразные симптомы: тики, заикание, бессонница, навязчивости, снижение энергии.</a:t>
            </a:r>
          </a:p>
          <a:p>
            <a:pPr marL="457200" indent="-457200" algn="just">
              <a:buAutoNum type="arabicPeriod"/>
            </a:pPr>
            <a:r>
              <a:rPr lang="ru-RU" sz="1900" dirty="0"/>
              <a:t>Эти симптомы могут не указывать напрямую на травмирующее событие и сохраняться всю жизнь.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B38ABB9-FD18-896C-36F1-3B4D6872FD58}"/>
              </a:ext>
            </a:extLst>
          </p:cNvPr>
          <p:cNvSpPr txBox="1"/>
          <p:nvPr/>
        </p:nvSpPr>
        <p:spPr>
          <a:xfrm>
            <a:off x="811436" y="3644442"/>
            <a:ext cx="10801139" cy="21544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sz="2000" b="1" u="sng" dirty="0"/>
              <a:t>Психологические защиты и феномен вытеснения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1900" dirty="0"/>
              <a:t>При непереносимых переживаниях психика запускает механизм </a:t>
            </a:r>
            <a:r>
              <a:rPr lang="ru-RU" sz="1900" b="1" dirty="0"/>
              <a:t>вытеснения</a:t>
            </a:r>
            <a:r>
              <a:rPr lang="ru-RU" sz="1900" dirty="0"/>
              <a:t>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1900" dirty="0"/>
              <a:t>Человек «забывает» событие или чувства, но они продолжают существовать в бессознательном.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1900" dirty="0"/>
              <a:t>Фрейд вводит идею </a:t>
            </a:r>
            <a:r>
              <a:rPr lang="ru-RU" sz="1900" b="1" dirty="0"/>
              <a:t>«сохранения психических содержаний»</a:t>
            </a:r>
            <a:r>
              <a:rPr lang="ru-RU" sz="1900" dirty="0"/>
              <a:t>: как энергия не исчезает, так и вытесненные переживания преобразуются в другие формы.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1900" dirty="0"/>
              <a:t>Последствия вытеснения: психические или психосоматические симптомы — депрессии, тики, заикание, нарушения сна.</a:t>
            </a:r>
          </a:p>
        </p:txBody>
      </p:sp>
    </p:spTree>
    <p:extLst>
      <p:ext uri="{BB962C8B-B14F-4D97-AF65-F5344CB8AC3E}">
        <p14:creationId xmlns:p14="http://schemas.microsoft.com/office/powerpoint/2010/main" val="17753351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F484ED-6B62-5C5B-ABA8-087089BA11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00D6EA5-37F4-63B5-B96F-C9008781FDD4}"/>
              </a:ext>
            </a:extLst>
          </p:cNvPr>
          <p:cNvSpPr txBox="1"/>
          <p:nvPr/>
        </p:nvSpPr>
        <p:spPr>
          <a:xfrm>
            <a:off x="920584" y="769935"/>
            <a:ext cx="10350832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sz="2200" b="1" u="sng" dirty="0"/>
              <a:t>Внутренний травматический процесс </a:t>
            </a:r>
            <a:r>
              <a:rPr lang="ru-RU" sz="2200" dirty="0"/>
              <a:t>(по </a:t>
            </a:r>
            <a:r>
              <a:rPr lang="ru-RU" sz="2200" dirty="0" err="1"/>
              <a:t>Калшеду</a:t>
            </a:r>
            <a:r>
              <a:rPr lang="ru-RU" sz="2200" dirty="0"/>
              <a:t>, 2001)</a:t>
            </a:r>
          </a:p>
          <a:p>
            <a:pPr algn="just">
              <a:buFont typeface="+mj-lt"/>
              <a:buAutoNum type="arabicPeriod"/>
            </a:pPr>
            <a:r>
              <a:rPr lang="ru-RU" sz="2200" dirty="0"/>
              <a:t>Внешняя травма превращается во </a:t>
            </a:r>
            <a:r>
              <a:rPr lang="ru-RU" sz="2200" b="1" dirty="0"/>
              <a:t>внутреннюю </a:t>
            </a:r>
            <a:r>
              <a:rPr lang="ru-RU" sz="2200" b="1" dirty="0" err="1"/>
              <a:t>самотравмирующую</a:t>
            </a:r>
            <a:r>
              <a:rPr lang="ru-RU" sz="2200" b="1" dirty="0"/>
              <a:t> силу</a:t>
            </a:r>
            <a:r>
              <a:rPr lang="ru-RU" sz="2200" dirty="0"/>
              <a:t>.</a:t>
            </a:r>
          </a:p>
          <a:p>
            <a:pPr algn="just">
              <a:buFont typeface="+mj-lt"/>
              <a:buAutoNum type="arabicPeriod"/>
            </a:pPr>
            <a:r>
              <a:rPr lang="ru-RU" sz="2200" dirty="0"/>
              <a:t>Механизмы защиты </a:t>
            </a:r>
            <a:r>
              <a:rPr lang="ru-RU" sz="2200" b="1" dirty="0" err="1"/>
              <a:t>озлокачествляются</a:t>
            </a:r>
            <a:r>
              <a:rPr lang="ru-RU" sz="2200" dirty="0"/>
              <a:t> — становятся системой саморазрушения.</a:t>
            </a:r>
          </a:p>
          <a:p>
            <a:pPr algn="just">
              <a:buFont typeface="+mj-lt"/>
              <a:buAutoNum type="arabicPeriod"/>
            </a:pPr>
            <a:r>
              <a:rPr lang="ru-RU" sz="2200" dirty="0"/>
              <a:t>В остром периоде травмы обращение к рациональному мышлению почти невозможно.</a:t>
            </a:r>
          </a:p>
          <a:p>
            <a:pPr>
              <a:buFont typeface="+mj-lt"/>
              <a:buAutoNum type="arabicPeriod"/>
            </a:pPr>
            <a:r>
              <a:rPr lang="ru-RU" sz="2200" dirty="0"/>
              <a:t>Внутренняя жизнь человека сужается до стереотипных реакций; часто происходит </a:t>
            </a:r>
            <a:r>
              <a:rPr lang="ru-RU" sz="2200" b="1" dirty="0"/>
              <a:t>утрата смыслов</a:t>
            </a:r>
            <a:r>
              <a:rPr lang="ru-RU" sz="2200" dirty="0"/>
              <a:t>.</a:t>
            </a:r>
            <a:br>
              <a:rPr lang="ru-RU" sz="2200" dirty="0"/>
            </a:br>
            <a:endParaRPr lang="ru-RU" sz="2200" dirty="0"/>
          </a:p>
          <a:p>
            <a:pPr algn="just">
              <a:buNone/>
            </a:pPr>
            <a:r>
              <a:rPr lang="ru-RU" sz="2200" b="1" u="sng" dirty="0"/>
              <a:t>Формирование клинического подхода: DSM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200" b="1" dirty="0"/>
              <a:t>1952 г. (DSM-I)</a:t>
            </a:r>
            <a:r>
              <a:rPr lang="ru-RU" sz="2200" dirty="0"/>
              <a:t> — упоминание «синдрома отклика на стресс».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200" b="1" dirty="0"/>
              <a:t>1968 г. (DSM-II)</a:t>
            </a:r>
            <a:r>
              <a:rPr lang="ru-RU" sz="2200" dirty="0"/>
              <a:t> — травматические реакции как ситуационные расстройства.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200" b="1" dirty="0"/>
              <a:t>1980 г. (DSM-III)</a:t>
            </a:r>
            <a:r>
              <a:rPr lang="ru-RU" sz="2200" dirty="0"/>
              <a:t> — официальное признание </a:t>
            </a:r>
            <a:r>
              <a:rPr lang="ru-RU" sz="2200" b="1" dirty="0"/>
              <a:t>Посттравматического стрессового расстройства (ПТСР)</a:t>
            </a:r>
            <a:r>
              <a:rPr lang="ru-RU" sz="2200" dirty="0"/>
              <a:t>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ru-RU" sz="2200" dirty="0"/>
              <a:t>Травма трактуется как </a:t>
            </a:r>
            <a:r>
              <a:rPr lang="ru-RU" sz="2200" b="1" dirty="0"/>
              <a:t>внешнее катастрофическое событие</a:t>
            </a:r>
            <a:r>
              <a:rPr lang="ru-RU" sz="2200" dirty="0"/>
              <a:t>, угрожающее жизни.</a:t>
            </a:r>
          </a:p>
          <a:p>
            <a:pPr algn="just"/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8243409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3D7D2C-0EC9-20E6-4333-216C74DB18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3E8D01FD-C7CB-8347-C8F1-FF402EEE717F}"/>
              </a:ext>
            </a:extLst>
          </p:cNvPr>
          <p:cNvSpPr txBox="1"/>
          <p:nvPr/>
        </p:nvSpPr>
        <p:spPr>
          <a:xfrm>
            <a:off x="934303" y="482321"/>
            <a:ext cx="10323393" cy="54630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None/>
            </a:pPr>
            <a:endParaRPr lang="ru-RU" sz="1900" dirty="0"/>
          </a:p>
          <a:p>
            <a:pPr>
              <a:buNone/>
            </a:pPr>
            <a:r>
              <a:rPr lang="ru-RU" sz="2400" b="1" u="sng" dirty="0"/>
              <a:t>Исторический контекст исследования боевой травмы</a:t>
            </a:r>
          </a:p>
          <a:p>
            <a:pPr algn="just">
              <a:buNone/>
            </a:pPr>
            <a:endParaRPr lang="ru-RU" sz="2000" b="1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200" dirty="0"/>
              <a:t>Во время Второй мировой войны реакциям на участие в боевых действиях было посвящено большое количество исследований.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200" dirty="0"/>
              <a:t>Использовались разные термины: </a:t>
            </a:r>
            <a:r>
              <a:rPr lang="ru-RU" sz="2200" b="1" dirty="0"/>
              <a:t>«военная усталость», «боевое истощение», «военный невроз», «посттравматический невроз»</a:t>
            </a:r>
            <a:r>
              <a:rPr lang="ru-RU" sz="2200" dirty="0"/>
              <a:t>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200" dirty="0"/>
              <a:t>Дискуссия между органическим и психологическим объяснениями этих состояний продолжалась до конца войны.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200" dirty="0"/>
              <a:t>Постепенно </a:t>
            </a:r>
            <a:r>
              <a:rPr lang="ru-RU" sz="2200" b="1" dirty="0"/>
              <a:t>психологический подход стал доминирующим</a:t>
            </a:r>
            <a:r>
              <a:rPr lang="ru-RU" sz="2200" dirty="0"/>
              <a:t>, признанным более адекватно описывающим происходящее.</a:t>
            </a:r>
          </a:p>
          <a:p>
            <a:pPr algn="just">
              <a:buNone/>
            </a:pPr>
            <a:r>
              <a:rPr lang="ru-RU" sz="2200" b="1" u="sng" dirty="0"/>
              <a:t>Вклад А. </a:t>
            </a:r>
            <a:r>
              <a:rPr lang="ru-RU" sz="2200" b="1" u="sng" dirty="0" err="1"/>
              <a:t>Кардинера</a:t>
            </a:r>
            <a:endParaRPr lang="ru-RU" sz="2200" b="1" u="sng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200" dirty="0" err="1"/>
              <a:t>Кардинер</a:t>
            </a:r>
            <a:r>
              <a:rPr lang="ru-RU" sz="2200" dirty="0"/>
              <a:t> выделил симптомы, которые позднее подтвердились многочисленными исследованиями.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200" dirty="0"/>
              <a:t>Изучение ветеранов Вьетнама значительно расширило представления о влиянии боевой травмы.</a:t>
            </a:r>
          </a:p>
        </p:txBody>
      </p:sp>
    </p:spTree>
    <p:extLst>
      <p:ext uri="{BB962C8B-B14F-4D97-AF65-F5344CB8AC3E}">
        <p14:creationId xmlns:p14="http://schemas.microsoft.com/office/powerpoint/2010/main" val="30384518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F24DA74-BF26-D1BF-2150-698385626671}"/>
              </a:ext>
            </a:extLst>
          </p:cNvPr>
          <p:cNvSpPr txBox="1"/>
          <p:nvPr/>
        </p:nvSpPr>
        <p:spPr>
          <a:xfrm>
            <a:off x="634834" y="302359"/>
            <a:ext cx="10922332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000" b="1" u="sng" dirty="0"/>
              <a:t>Рост травматизации в современном мире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/>
              <a:t>Увеличение техногенных катастроф, войн, террористических актов.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/>
              <a:t>Возрастание вероятности столкновения со стрессорами высокой интенсивности.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/>
              <a:t>Резкий рост исследований по травме и ПТСР → формирование новой дисциплины: </a:t>
            </a:r>
            <a:r>
              <a:rPr lang="ru-RU" sz="2000" b="1" dirty="0" err="1"/>
              <a:t>психотравматология</a:t>
            </a:r>
            <a:r>
              <a:rPr lang="ru-RU" sz="2000" dirty="0"/>
              <a:t>.</a:t>
            </a:r>
            <a:br>
              <a:rPr lang="ru-RU" sz="2000" dirty="0"/>
            </a:br>
            <a:endParaRPr lang="ru-RU" sz="2000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000" b="1" dirty="0"/>
              <a:t>Посттравматическое стрессовое расстройство (ПТСР). </a:t>
            </a:r>
            <a:r>
              <a:rPr lang="ru-RU" sz="2000" dirty="0"/>
              <a:t>В зарубежной литературе термины «</a:t>
            </a:r>
            <a:r>
              <a:rPr lang="ru-RU" sz="2000" dirty="0" err="1"/>
              <a:t>traumatic</a:t>
            </a:r>
            <a:r>
              <a:rPr lang="ru-RU" sz="2000" dirty="0"/>
              <a:t> </a:t>
            </a:r>
            <a:r>
              <a:rPr lang="ru-RU" sz="2000" dirty="0" err="1"/>
              <a:t>stress</a:t>
            </a:r>
            <a:r>
              <a:rPr lang="ru-RU" sz="2000" dirty="0"/>
              <a:t>» и «</a:t>
            </a:r>
            <a:r>
              <a:rPr lang="ru-RU" sz="2000" dirty="0" err="1"/>
              <a:t>post-traumatic</a:t>
            </a:r>
            <a:r>
              <a:rPr lang="ru-RU" sz="2000" dirty="0"/>
              <a:t> </a:t>
            </a:r>
            <a:r>
              <a:rPr lang="ru-RU" sz="2000" dirty="0" err="1"/>
              <a:t>stress</a:t>
            </a:r>
            <a:r>
              <a:rPr lang="ru-RU" sz="2000" dirty="0"/>
              <a:t>» часто употребляются как синонимы.</a:t>
            </a:r>
            <a:br>
              <a:rPr lang="ru-RU" sz="2000" dirty="0"/>
            </a:br>
            <a:endParaRPr lang="ru-RU" sz="2000" dirty="0"/>
          </a:p>
          <a:p>
            <a:pPr>
              <a:buNone/>
            </a:pPr>
            <a:r>
              <a:rPr lang="ru-RU" sz="2000" b="1" u="sng" dirty="0"/>
              <a:t>Вклад Н. В. Тарабриной: выделение ПТС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/>
              <a:t>В научный дискурс введено понятие </a:t>
            </a:r>
            <a:r>
              <a:rPr lang="ru-RU" sz="2000" b="1" dirty="0"/>
              <a:t>«посттравматический стресс» (ПТС)</a:t>
            </a:r>
            <a:r>
              <a:rPr lang="ru-RU" sz="2000" dirty="0"/>
              <a:t> как самостоятельный психологический феномен.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b="1" dirty="0"/>
              <a:t>ПТС</a:t>
            </a:r>
            <a:r>
              <a:rPr lang="ru-RU" sz="2000" dirty="0"/>
              <a:t> — это симптомокомплекс, отражающий нарушение целостности личности под воздействием травмы высокой интенсивности.</a:t>
            </a:r>
          </a:p>
          <a:p>
            <a:endParaRPr lang="ru-RU" sz="2000" dirty="0"/>
          </a:p>
          <a:p>
            <a:pPr>
              <a:buNone/>
            </a:pPr>
            <a:r>
              <a:rPr lang="ru-RU" sz="2000" b="1" u="sng" dirty="0"/>
              <a:t>Ключевые признаки ПТС (по Тарабриной):</a:t>
            </a:r>
          </a:p>
          <a:p>
            <a:pPr>
              <a:buFont typeface="+mj-lt"/>
              <a:buAutoNum type="arabicPeriod"/>
            </a:pPr>
            <a:r>
              <a:rPr lang="ru-RU" sz="2000" dirty="0"/>
              <a:t>В биографии человека есть травматическое событие с угрозой жизни.</a:t>
            </a:r>
          </a:p>
          <a:p>
            <a:pPr>
              <a:buFont typeface="+mj-lt"/>
              <a:buAutoNum type="arabicPeriod"/>
            </a:pPr>
            <a:r>
              <a:rPr lang="ru-RU" sz="2000" dirty="0"/>
              <a:t>Событие сопровождается страхом, ужасом, беспомощностью.</a:t>
            </a:r>
          </a:p>
          <a:p>
            <a:pPr>
              <a:buFont typeface="+mj-lt"/>
              <a:buAutoNum type="arabicPeriod"/>
            </a:pPr>
            <a:r>
              <a:rPr lang="ru-RU" sz="2000" dirty="0"/>
              <a:t>Возникают изменения: эмоциональные, когнитивные, поведенческие.</a:t>
            </a:r>
          </a:p>
          <a:p>
            <a:pPr>
              <a:buFont typeface="+mj-lt"/>
              <a:buAutoNum type="arabicPeriod"/>
            </a:pPr>
            <a:r>
              <a:rPr lang="ru-RU" sz="2000" dirty="0"/>
              <a:t>Высокий уровень ПТС </a:t>
            </a:r>
            <a:r>
              <a:rPr lang="ru-RU" sz="2000" b="1" dirty="0"/>
              <a:t>соответствует клинической картине ПТСР</a:t>
            </a:r>
            <a:r>
              <a:rPr lang="ru-RU" sz="2000" dirty="0"/>
              <a:t>.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497623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0049139-8577-B35B-A0BD-F478ECA0747E}"/>
              </a:ext>
            </a:extLst>
          </p:cNvPr>
          <p:cNvSpPr txBox="1"/>
          <p:nvPr/>
        </p:nvSpPr>
        <p:spPr>
          <a:xfrm>
            <a:off x="897909" y="391166"/>
            <a:ext cx="10396182" cy="59708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b="1" u="sng" dirty="0"/>
              <a:t>Теоретические модели ПТСР </a:t>
            </a:r>
          </a:p>
          <a:p>
            <a:pPr algn="just">
              <a:buNone/>
            </a:pPr>
            <a:endParaRPr lang="ru-RU" b="1" dirty="0"/>
          </a:p>
          <a:p>
            <a:pPr algn="just">
              <a:buNone/>
            </a:pPr>
            <a:r>
              <a:rPr lang="ru-RU" sz="2000" b="1" dirty="0"/>
              <a:t>1. Психологические модели. </a:t>
            </a:r>
            <a:r>
              <a:rPr lang="ru-RU" sz="2000" dirty="0"/>
              <a:t>ПТСР = результат неэффективного совладания; избегание, алкоголь, перегрузка.</a:t>
            </a:r>
          </a:p>
          <a:p>
            <a:pPr algn="just">
              <a:buNone/>
            </a:pPr>
            <a:r>
              <a:rPr lang="ru-RU" sz="2000" b="1" dirty="0"/>
              <a:t>2. Психодинамические (</a:t>
            </a:r>
            <a:r>
              <a:rPr lang="ru-RU" sz="2000" b="1" dirty="0" err="1"/>
              <a:t>Жанэ</a:t>
            </a:r>
            <a:r>
              <a:rPr lang="ru-RU" sz="2000" b="1" dirty="0"/>
              <a:t>, Фрейд). </a:t>
            </a:r>
            <a:r>
              <a:rPr lang="ru-RU" sz="2000" dirty="0"/>
              <a:t>Травма не интегрируется → диссоциация. «Пробой защиты» → навязчивые сны/повторы.</a:t>
            </a:r>
          </a:p>
          <a:p>
            <a:pPr algn="just">
              <a:buNone/>
            </a:pPr>
            <a:r>
              <a:rPr lang="ru-RU" sz="2000" b="1" dirty="0"/>
              <a:t>3. Информационные (</a:t>
            </a:r>
            <a:r>
              <a:rPr lang="ru-RU" sz="2000" b="1" dirty="0" err="1"/>
              <a:t>Horowitz</a:t>
            </a:r>
            <a:r>
              <a:rPr lang="ru-RU" sz="2000" b="1" dirty="0"/>
              <a:t>). </a:t>
            </a:r>
            <a:r>
              <a:rPr lang="ru-RU" sz="2000" dirty="0"/>
              <a:t>Информационная перегрузка; колебание между погружением и избеганием.</a:t>
            </a:r>
          </a:p>
          <a:p>
            <a:pPr algn="just">
              <a:buNone/>
            </a:pPr>
            <a:r>
              <a:rPr lang="ru-RU" sz="2000" b="1" dirty="0"/>
              <a:t>4. Психосоциальные (</a:t>
            </a:r>
            <a:r>
              <a:rPr lang="ru-RU" sz="2000" b="1" dirty="0" err="1"/>
              <a:t>Hobfoll</a:t>
            </a:r>
            <a:r>
              <a:rPr lang="ru-RU" sz="2000" b="1" dirty="0"/>
              <a:t>, </a:t>
            </a:r>
            <a:r>
              <a:rPr lang="ru-RU" sz="2000" b="1" dirty="0" err="1"/>
              <a:t>McFarlane</a:t>
            </a:r>
            <a:r>
              <a:rPr lang="ru-RU" sz="2000" b="1" dirty="0"/>
              <a:t>). </a:t>
            </a:r>
            <a:r>
              <a:rPr lang="ru-RU" sz="2000" dirty="0"/>
              <a:t>Риск зависит от социальной поддержки, последствий травмы, статуса, среды.</a:t>
            </a:r>
          </a:p>
          <a:p>
            <a:pPr algn="just">
              <a:buNone/>
            </a:pPr>
            <a:r>
              <a:rPr lang="ru-RU" sz="2000" b="1" dirty="0"/>
              <a:t>5. </a:t>
            </a:r>
            <a:r>
              <a:rPr lang="ru-RU" sz="2000" b="1" dirty="0" err="1"/>
              <a:t>Бихевиоральные</a:t>
            </a:r>
            <a:r>
              <a:rPr lang="ru-RU" sz="2000" b="1" dirty="0"/>
              <a:t>. </a:t>
            </a:r>
            <a:r>
              <a:rPr lang="ru-RU" sz="2000" dirty="0"/>
              <a:t>Классическое и оперантное </a:t>
            </a:r>
            <a:r>
              <a:rPr lang="ru-RU" sz="2000" dirty="0" err="1"/>
              <a:t>обусловливание</a:t>
            </a:r>
            <a:r>
              <a:rPr lang="ru-RU" sz="2000" dirty="0"/>
              <a:t>; избегание закрепляет страх.</a:t>
            </a:r>
          </a:p>
          <a:p>
            <a:pPr algn="just">
              <a:buNone/>
            </a:pPr>
            <a:r>
              <a:rPr lang="ru-RU" sz="2000" b="1" dirty="0"/>
              <a:t>6. Ассоциативные сети (</a:t>
            </a:r>
            <a:r>
              <a:rPr lang="ru-RU" sz="2000" b="1" dirty="0" err="1"/>
              <a:t>Pitman</a:t>
            </a:r>
            <a:r>
              <a:rPr lang="ru-RU" sz="2000" b="1" dirty="0"/>
              <a:t>, Lang). </a:t>
            </a:r>
            <a:r>
              <a:rPr lang="ru-RU" sz="2000" dirty="0"/>
              <a:t>Патологическая эмоциональная сеть → флэшбэки при минимальных триггерах.</a:t>
            </a:r>
          </a:p>
          <a:p>
            <a:pPr algn="just">
              <a:buNone/>
            </a:pPr>
            <a:r>
              <a:rPr lang="ru-RU" sz="2000" b="1" dirty="0"/>
              <a:t>7. Когнитивные (</a:t>
            </a:r>
            <a:r>
              <a:rPr lang="ru-RU" sz="2000" b="1" dirty="0" err="1"/>
              <a:t>Beck</a:t>
            </a:r>
            <a:r>
              <a:rPr lang="ru-RU" sz="2000" b="1" dirty="0"/>
              <a:t>, </a:t>
            </a:r>
            <a:r>
              <a:rPr lang="ru-RU" sz="2000" b="1" dirty="0" err="1"/>
              <a:t>Janoff-Bulman</a:t>
            </a:r>
            <a:r>
              <a:rPr lang="ru-RU" sz="2000" b="1" dirty="0"/>
              <a:t>). </a:t>
            </a:r>
            <a:r>
              <a:rPr lang="ru-RU" sz="2000" dirty="0"/>
              <a:t>Травма разрушает базовые убеждения о мире и себе → чувство угрозы.</a:t>
            </a:r>
          </a:p>
          <a:p>
            <a:pPr algn="just">
              <a:buNone/>
            </a:pPr>
            <a:r>
              <a:rPr lang="ru-RU" sz="2000" b="1" dirty="0"/>
              <a:t>8. Биологические. </a:t>
            </a:r>
            <a:r>
              <a:rPr lang="ru-RU" sz="2000" dirty="0"/>
              <a:t>Нарушения гиппокампа, кортизола, сна; повреждение регуляции эмоций.</a:t>
            </a:r>
          </a:p>
          <a:p>
            <a:pPr algn="just">
              <a:buNone/>
            </a:pPr>
            <a:r>
              <a:rPr lang="ru-RU" sz="2000" b="1" dirty="0"/>
              <a:t>9. Мультифакторная (</a:t>
            </a:r>
            <a:r>
              <a:rPr lang="ru-RU" sz="2000" b="1" dirty="0" err="1"/>
              <a:t>Märker</a:t>
            </a:r>
            <a:r>
              <a:rPr lang="ru-RU" sz="2000" b="1" dirty="0"/>
              <a:t>). </a:t>
            </a:r>
            <a:r>
              <a:rPr lang="ru-RU" sz="2000" dirty="0"/>
              <a:t>ПТСР = взаимодействие травмы, личности, факторов риска и поддержки.</a:t>
            </a:r>
          </a:p>
        </p:txBody>
      </p:sp>
    </p:spTree>
    <p:extLst>
      <p:ext uri="{BB962C8B-B14F-4D97-AF65-F5344CB8AC3E}">
        <p14:creationId xmlns:p14="http://schemas.microsoft.com/office/powerpoint/2010/main" val="372722149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6499</TotalTime>
  <Words>5502</Words>
  <Application>Microsoft Office PowerPoint</Application>
  <PresentationFormat>Широкоэкранный</PresentationFormat>
  <Paragraphs>518</Paragraphs>
  <Slides>39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4" baseType="lpstr">
      <vt:lpstr>Arial</vt:lpstr>
      <vt:lpstr>Calibri</vt:lpstr>
      <vt:lpstr>Calibri Light</vt:lpstr>
      <vt:lpstr>fkGroteskNeue</vt:lpstr>
      <vt:lpstr>Тема Office</vt:lpstr>
      <vt:lpstr>Лекция 14. Посттравматическое стрессовое расстройство (ПТСР) в условиях боевых действий: признаки, стадии, механизмы</vt:lpstr>
      <vt:lpstr>Рекомендуемая литература: </vt:lpstr>
      <vt:lpstr> Цель: познакомить с основными социально-психологическими особенностями посттравматического стрессового расстройства (ПТСР) в условиях боевых действий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Лекция 7. Психология горя и утраты в контексте кризисных и экстремальных жизненных ситуаций </dc:title>
  <dc:creator>MASTER</dc:creator>
  <cp:lastModifiedBy>Қонысбай Толқынай Ержанқызы</cp:lastModifiedBy>
  <cp:revision>233</cp:revision>
  <dcterms:created xsi:type="dcterms:W3CDTF">2025-10-09T15:23:24Z</dcterms:created>
  <dcterms:modified xsi:type="dcterms:W3CDTF">2025-11-25T20:55:28Z</dcterms:modified>
</cp:coreProperties>
</file>